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Nunito SemiBold"/>
      <p:regular r:id="rId17"/>
      <p:bold r:id="rId18"/>
      <p:italic r:id="rId19"/>
      <p:boldItalic r:id="rId20"/>
    </p:embeddedFon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D92AED-051A-4F58-AB9A-A2800A451BC4}">
  <a:tblStyle styleId="{51D92AED-051A-4F58-AB9A-A2800A451B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DA69D76-985D-407A-815E-6AA57A82DDA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boldItalic.fntdata"/><Relationship Id="rId11" Type="http://schemas.openxmlformats.org/officeDocument/2006/relationships/slide" Target="slides/slide6.xml"/><Relationship Id="rId22" Type="http://schemas.openxmlformats.org/officeDocument/2006/relationships/font" Target="fonts/Nunito-bold.fntdata"/><Relationship Id="rId10" Type="http://schemas.openxmlformats.org/officeDocument/2006/relationships/slide" Target="slides/slide5.xml"/><Relationship Id="rId21" Type="http://schemas.openxmlformats.org/officeDocument/2006/relationships/font" Target="fonts/Nunito-regular.fntdata"/><Relationship Id="rId13" Type="http://schemas.openxmlformats.org/officeDocument/2006/relationships/slide" Target="slides/slide8.xml"/><Relationship Id="rId24" Type="http://schemas.openxmlformats.org/officeDocument/2006/relationships/font" Target="fonts/Nunito-boldItalic.fntdata"/><Relationship Id="rId12" Type="http://schemas.openxmlformats.org/officeDocument/2006/relationships/slide" Target="slides/slide7.xml"/><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SemiBold-italic.fntdata"/><Relationship Id="rId6" Type="http://schemas.openxmlformats.org/officeDocument/2006/relationships/slide" Target="slides/slide1.xml"/><Relationship Id="rId18" Type="http://schemas.openxmlformats.org/officeDocument/2006/relationships/font" Target="fonts/NunitoSemiBold-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92cbd9a5c5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g92cbd9a5c5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2cbd9a5c5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2cbd9a5c5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g92cbd9a5c5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4a7ec23f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4a7ec23f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94a7ec23f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92ff973fe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92ff973fe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92ff973fe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34e94e1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934e94e1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2cbd9a5c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g92cbd9a5c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94a7ec23fd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g94a7ec23fd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34e94e104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g934e94e104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92cbd9a5c5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g92cbd9a5c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ocs.google.com/spreadsheets/d/146K2t30k421z26WcDYkyAD0j017L1R3PPYng-ihn4aA/edit#gid=110764771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000"/>
              <a:t>R</a:t>
            </a:r>
            <a:r>
              <a:rPr lang="en-US" sz="3000"/>
              <a:t>oadmap Delivery Approach</a:t>
            </a:r>
            <a:endParaRPr sz="3000"/>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Operations Squad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4" name="Google Shape;304;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Delivery Approach (Completion / Pausing Enablers)</a:t>
            </a:r>
            <a:endParaRPr/>
          </a:p>
        </p:txBody>
      </p:sp>
      <p:sp>
        <p:nvSpPr>
          <p:cNvPr id="305" name="Google Shape;305;p28"/>
          <p:cNvSpPr txBox="1"/>
          <p:nvPr>
            <p:ph idx="1" type="subTitle"/>
          </p:nvPr>
        </p:nvSpPr>
        <p:spPr>
          <a:xfrm>
            <a:off x="458725" y="1180075"/>
            <a:ext cx="11274600" cy="50553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Pausing an enabler</a:t>
            </a:r>
            <a:endParaRPr/>
          </a:p>
          <a:p>
            <a:pPr indent="-355600" lvl="1" marL="914400" marR="0" rtl="0" algn="l">
              <a:lnSpc>
                <a:spcPct val="90000"/>
              </a:lnSpc>
              <a:spcBef>
                <a:spcPts val="0"/>
              </a:spcBef>
              <a:spcAft>
                <a:spcPts val="0"/>
              </a:spcAft>
              <a:buSzPts val="2000"/>
              <a:buChar char="•"/>
            </a:pPr>
            <a:r>
              <a:rPr lang="en-US"/>
              <a:t>If we get through the highest priority projects on a tech enabler, we might choose (in consultation with the business) to pause it and pick up the work after other higher priority projects are concluded.</a:t>
            </a:r>
            <a:endParaRPr/>
          </a:p>
          <a:p>
            <a:pPr indent="-355600" lvl="1" marL="914400" marR="0" rtl="0" algn="l">
              <a:lnSpc>
                <a:spcPct val="90000"/>
              </a:lnSpc>
              <a:spcBef>
                <a:spcPts val="0"/>
              </a:spcBef>
              <a:spcAft>
                <a:spcPts val="0"/>
              </a:spcAft>
              <a:buSzPts val="2000"/>
              <a:buChar char="•"/>
            </a:pPr>
            <a:r>
              <a:rPr lang="en-US"/>
              <a:t>This will be done in consultation with Matt</a:t>
            </a:r>
            <a:endParaRPr/>
          </a:p>
          <a:p>
            <a:pPr indent="0" lvl="0" marL="0" marR="0" rtl="0" algn="l">
              <a:lnSpc>
                <a:spcPct val="90000"/>
              </a:lnSpc>
              <a:spcBef>
                <a:spcPts val="0"/>
              </a:spcBef>
              <a:spcAft>
                <a:spcPts val="0"/>
              </a:spcAft>
              <a:buNone/>
            </a:pPr>
            <a:r>
              <a:t/>
            </a:r>
            <a:endParaRPr/>
          </a:p>
          <a:p>
            <a:pPr indent="-406400" lvl="0" marL="457200" marR="0" rtl="0" algn="l">
              <a:lnSpc>
                <a:spcPct val="90000"/>
              </a:lnSpc>
              <a:spcBef>
                <a:spcPts val="0"/>
              </a:spcBef>
              <a:spcAft>
                <a:spcPts val="0"/>
              </a:spcAft>
              <a:buSzPts val="2800"/>
              <a:buChar char="•"/>
            </a:pPr>
            <a:r>
              <a:rPr lang="en-US"/>
              <a:t>Completing an enabler</a:t>
            </a:r>
            <a:endParaRPr/>
          </a:p>
          <a:p>
            <a:pPr indent="-355600" lvl="1" marL="914400" marR="0" rtl="0" algn="l">
              <a:lnSpc>
                <a:spcPct val="90000"/>
              </a:lnSpc>
              <a:spcBef>
                <a:spcPts val="0"/>
              </a:spcBef>
              <a:spcAft>
                <a:spcPts val="0"/>
              </a:spcAft>
              <a:buSzPts val="2000"/>
              <a:buChar char="•"/>
            </a:pPr>
            <a:r>
              <a:rPr lang="en-US"/>
              <a:t>The prerequisites are </a:t>
            </a:r>
            <a:endParaRPr/>
          </a:p>
          <a:p>
            <a:pPr indent="-342900" lvl="2" marL="1371600" marR="0" rtl="0" algn="l">
              <a:lnSpc>
                <a:spcPct val="90000"/>
              </a:lnSpc>
              <a:spcBef>
                <a:spcPts val="0"/>
              </a:spcBef>
              <a:spcAft>
                <a:spcPts val="0"/>
              </a:spcAft>
              <a:buSzPts val="1800"/>
              <a:buChar char="•"/>
            </a:pPr>
            <a:r>
              <a:rPr lang="en-US"/>
              <a:t>we have completed all of the projects for a tech enabler</a:t>
            </a:r>
            <a:endParaRPr/>
          </a:p>
          <a:p>
            <a:pPr indent="-342900" lvl="2" marL="1371600" marR="0" rtl="0" algn="l">
              <a:lnSpc>
                <a:spcPct val="90000"/>
              </a:lnSpc>
              <a:spcBef>
                <a:spcPts val="0"/>
              </a:spcBef>
              <a:spcAft>
                <a:spcPts val="0"/>
              </a:spcAft>
              <a:buSzPts val="1800"/>
              <a:buChar char="•"/>
            </a:pPr>
            <a:r>
              <a:rPr lang="en-US"/>
              <a:t>achieved the stated business objectives</a:t>
            </a:r>
            <a:endParaRPr/>
          </a:p>
          <a:p>
            <a:pPr indent="-355600" lvl="1" marL="914400" marR="0" rtl="0" algn="l">
              <a:lnSpc>
                <a:spcPct val="90000"/>
              </a:lnSpc>
              <a:spcBef>
                <a:spcPts val="0"/>
              </a:spcBef>
              <a:spcAft>
                <a:spcPts val="0"/>
              </a:spcAft>
              <a:buSzPts val="2000"/>
              <a:buChar char="•"/>
            </a:pPr>
            <a:r>
              <a:rPr lang="en-US"/>
              <a:t>This will be done in consultation with the business</a:t>
            </a:r>
            <a:endParaRPr/>
          </a:p>
          <a:p>
            <a:pPr indent="0" lvl="0" marL="0" rtl="0" algn="l">
              <a:spcBef>
                <a:spcPts val="0"/>
              </a:spcBef>
              <a:spcAft>
                <a:spcPts val="0"/>
              </a:spcAft>
              <a:buNone/>
            </a:pPr>
            <a:r>
              <a:t/>
            </a:r>
            <a:endParaRPr/>
          </a:p>
        </p:txBody>
      </p:sp>
      <p:sp>
        <p:nvSpPr>
          <p:cNvPr id="306" name="Google Shape;306;p28"/>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313" name="Google Shape;313;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Should we split out the SPP into 2, one for Ops and Commercial or have another way to manage what are 2 separate roadmaps?</a:t>
            </a:r>
            <a:r>
              <a:rPr i="1" lang="en-US"/>
              <a:t> </a:t>
            </a:r>
            <a:r>
              <a:rPr i="1" lang="en-US" sz="2200"/>
              <a:t>It is increasingly my view that we should split it out into 2, makes it easier to manage.</a:t>
            </a:r>
            <a:endParaRPr i="1" sz="2200"/>
          </a:p>
        </p:txBody>
      </p:sp>
      <p:sp>
        <p:nvSpPr>
          <p:cNvPr id="314" name="Google Shape;314;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aphicFrame>
        <p:nvGraphicFramePr>
          <p:cNvPr id="172" name="Google Shape;172;p20"/>
          <p:cNvGraphicFramePr/>
          <p:nvPr/>
        </p:nvGraphicFramePr>
        <p:xfrm>
          <a:off x="6432600" y="2579813"/>
          <a:ext cx="3000000" cy="3000000"/>
        </p:xfrm>
        <a:graphic>
          <a:graphicData uri="http://schemas.openxmlformats.org/drawingml/2006/table">
            <a:tbl>
              <a:tblPr>
                <a:noFill/>
                <a:tableStyleId>{51D92AED-051A-4F58-AB9A-A2800A451BC4}</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Sep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r>
            </a:tbl>
          </a:graphicData>
        </a:graphic>
      </p:graphicFrame>
      <p:sp>
        <p:nvSpPr>
          <p:cNvPr id="173" name="Google Shape;173;p20"/>
          <p:cNvSpPr txBox="1"/>
          <p:nvPr>
            <p:ph type="title"/>
          </p:nvPr>
        </p:nvSpPr>
        <p:spPr>
          <a:xfrm>
            <a:off x="1251200" y="8831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Planning Approach  (Initial Proposal)</a:t>
            </a:r>
            <a:endParaRPr/>
          </a:p>
        </p:txBody>
      </p:sp>
      <p:sp>
        <p:nvSpPr>
          <p:cNvPr id="174" name="Google Shape;174;p2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5" name="Google Shape;175;p20"/>
          <p:cNvSpPr/>
          <p:nvPr/>
        </p:nvSpPr>
        <p:spPr>
          <a:xfrm>
            <a:off x="169475" y="2210225"/>
            <a:ext cx="1362900" cy="1087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 H2 2020 OKRs</a:t>
            </a:r>
            <a:endParaRPr/>
          </a:p>
        </p:txBody>
      </p:sp>
      <p:sp>
        <p:nvSpPr>
          <p:cNvPr id="176" name="Google Shape;176;p20"/>
          <p:cNvSpPr/>
          <p:nvPr/>
        </p:nvSpPr>
        <p:spPr>
          <a:xfrm>
            <a:off x="2192750" y="1769675"/>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Commercial Priorities and KPIs</a:t>
            </a:r>
            <a:endParaRPr sz="1300"/>
          </a:p>
        </p:txBody>
      </p:sp>
      <p:sp>
        <p:nvSpPr>
          <p:cNvPr id="177" name="Google Shape;177;p20"/>
          <p:cNvSpPr/>
          <p:nvPr/>
        </p:nvSpPr>
        <p:spPr>
          <a:xfrm>
            <a:off x="2196780" y="2750684"/>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Operations Priorities and KPIs</a:t>
            </a:r>
            <a:endParaRPr sz="1300"/>
          </a:p>
        </p:txBody>
      </p:sp>
      <p:pic>
        <p:nvPicPr>
          <p:cNvPr id="178" name="Google Shape;178;p20"/>
          <p:cNvPicPr preferRelativeResize="0"/>
          <p:nvPr/>
        </p:nvPicPr>
        <p:blipFill rotWithShape="1">
          <a:blip r:embed="rId3">
            <a:alphaModFix/>
          </a:blip>
          <a:srcRect b="-9" l="0" r="0" t="4834"/>
          <a:stretch/>
        </p:blipFill>
        <p:spPr>
          <a:xfrm>
            <a:off x="4520825" y="2635475"/>
            <a:ext cx="838200" cy="1087800"/>
          </a:xfrm>
          <a:prstGeom prst="rect">
            <a:avLst/>
          </a:prstGeom>
          <a:noFill/>
          <a:ln>
            <a:noFill/>
          </a:ln>
        </p:spPr>
      </p:pic>
      <p:graphicFrame>
        <p:nvGraphicFramePr>
          <p:cNvPr id="179" name="Google Shape;179;p20"/>
          <p:cNvGraphicFramePr/>
          <p:nvPr/>
        </p:nvGraphicFramePr>
        <p:xfrm>
          <a:off x="6280200" y="2351213"/>
          <a:ext cx="3000000" cy="3000000"/>
        </p:xfrm>
        <a:graphic>
          <a:graphicData uri="http://schemas.openxmlformats.org/drawingml/2006/table">
            <a:tbl>
              <a:tblPr>
                <a:noFill/>
                <a:tableStyleId>{51D92AED-051A-4F58-AB9A-A2800A451BC4}</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Sep</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solidFill>
                      <a:srgbClr val="FFFFFF"/>
                    </a:solidFill>
                  </a:tcPr>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r>
            </a:tbl>
          </a:graphicData>
        </a:graphic>
      </p:graphicFrame>
      <p:cxnSp>
        <p:nvCxnSpPr>
          <p:cNvPr id="180" name="Google Shape;180;p20"/>
          <p:cNvCxnSpPr>
            <a:stCxn id="175" idx="3"/>
            <a:endCxn id="176" idx="1"/>
          </p:cNvCxnSpPr>
          <p:nvPr/>
        </p:nvCxnSpPr>
        <p:spPr>
          <a:xfrm flipH="1" rot="10800000">
            <a:off x="1532375" y="2190425"/>
            <a:ext cx="660300" cy="563700"/>
          </a:xfrm>
          <a:prstGeom prst="straightConnector1">
            <a:avLst/>
          </a:prstGeom>
          <a:noFill/>
          <a:ln cap="flat" cmpd="sng" w="9525">
            <a:solidFill>
              <a:schemeClr val="dk2"/>
            </a:solidFill>
            <a:prstDash val="solid"/>
            <a:round/>
            <a:headEnd len="med" w="med" type="none"/>
            <a:tailEnd len="med" w="med" type="stealth"/>
          </a:ln>
        </p:spPr>
      </p:cxnSp>
      <p:cxnSp>
        <p:nvCxnSpPr>
          <p:cNvPr id="181" name="Google Shape;181;p20"/>
          <p:cNvCxnSpPr>
            <a:stCxn id="175" idx="3"/>
            <a:endCxn id="177" idx="1"/>
          </p:cNvCxnSpPr>
          <p:nvPr/>
        </p:nvCxnSpPr>
        <p:spPr>
          <a:xfrm>
            <a:off x="1532375" y="2754125"/>
            <a:ext cx="664500" cy="417600"/>
          </a:xfrm>
          <a:prstGeom prst="straightConnector1">
            <a:avLst/>
          </a:prstGeom>
          <a:noFill/>
          <a:ln cap="flat" cmpd="sng" w="9525">
            <a:solidFill>
              <a:schemeClr val="dk2"/>
            </a:solidFill>
            <a:prstDash val="solid"/>
            <a:round/>
            <a:headEnd len="med" w="med" type="none"/>
            <a:tailEnd len="med" w="med" type="stealth"/>
          </a:ln>
        </p:spPr>
      </p:cxnSp>
      <p:sp>
        <p:nvSpPr>
          <p:cNvPr id="182" name="Google Shape;182;p20"/>
          <p:cNvSpPr txBox="1"/>
          <p:nvPr/>
        </p:nvSpPr>
        <p:spPr>
          <a:xfrm>
            <a:off x="809075" y="4567275"/>
            <a:ext cx="10915200" cy="14592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The objective is to break down the priorities for H2 from business into </a:t>
            </a:r>
            <a:br>
              <a:rPr lang="en-US" sz="1500">
                <a:solidFill>
                  <a:schemeClr val="dk1"/>
                </a:solidFill>
                <a:latin typeface="Calibri"/>
                <a:ea typeface="Calibri"/>
                <a:cs typeface="Calibri"/>
                <a:sym typeface="Calibri"/>
              </a:rPr>
            </a:br>
            <a:r>
              <a:rPr lang="en-US" sz="1500">
                <a:solidFill>
                  <a:schemeClr val="dk1"/>
                </a:solidFill>
                <a:latin typeface="Calibri"/>
                <a:ea typeface="Calibri"/>
                <a:cs typeface="Calibri"/>
                <a:sym typeface="Calibri"/>
              </a:rPr>
              <a:t>initiatives or epics that can then be scoped and delivered over the course of H2.</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1. We translate goals and problems into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2. Then we prioritise the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rPr lang="en-US" sz="1500">
                <a:solidFill>
                  <a:schemeClr val="dk1"/>
                </a:solidFill>
                <a:latin typeface="Calibri"/>
                <a:ea typeface="Calibri"/>
                <a:cs typeface="Calibri"/>
                <a:sym typeface="Calibri"/>
              </a:rPr>
              <a:t>3. </a:t>
            </a:r>
            <a:r>
              <a:rPr lang="en-US" sz="1500">
                <a:solidFill>
                  <a:schemeClr val="dk1"/>
                </a:solidFill>
                <a:latin typeface="Calibri"/>
                <a:ea typeface="Calibri"/>
                <a:cs typeface="Calibri"/>
                <a:sym typeface="Calibri"/>
              </a:rPr>
              <a:t>Then we incorporate other backlog or other squad workload,</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rPr lang="en-US" sz="1500">
                <a:solidFill>
                  <a:schemeClr val="dk1"/>
                </a:solidFill>
                <a:latin typeface="Calibri"/>
                <a:ea typeface="Calibri"/>
                <a:cs typeface="Calibri"/>
                <a:sym typeface="Calibri"/>
              </a:rPr>
              <a:t>4. Present back ordered list / roadmap to wider stakeholders for each area.</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t/>
            </a:r>
            <a:endParaRPr sz="1500">
              <a:solidFill>
                <a:schemeClr val="dk1"/>
              </a:solidFill>
              <a:latin typeface="Calibri"/>
              <a:ea typeface="Calibri"/>
              <a:cs typeface="Calibri"/>
              <a:sym typeface="Calibri"/>
            </a:endParaRPr>
          </a:p>
        </p:txBody>
      </p:sp>
      <p:sp>
        <p:nvSpPr>
          <p:cNvPr id="183" name="Google Shape;183;p20"/>
          <p:cNvSpPr/>
          <p:nvPr/>
        </p:nvSpPr>
        <p:spPr>
          <a:xfrm rot="-5400000">
            <a:off x="1721550" y="-47125"/>
            <a:ext cx="325800" cy="3405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6539650" y="2913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6920650" y="29894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7530250" y="2913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7987450" y="33704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8597050" y="2913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9054250" y="3294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9740050" y="2913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10121050" y="3294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11035450" y="30656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txBox="1"/>
          <p:nvPr/>
        </p:nvSpPr>
        <p:spPr>
          <a:xfrm>
            <a:off x="166875" y="1143625"/>
            <a:ext cx="34290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200">
                <a:latin typeface="Nunito"/>
                <a:ea typeface="Nunito"/>
                <a:cs typeface="Nunito"/>
                <a:sym typeface="Nunito"/>
              </a:rPr>
              <a:t>These have been defined by EXCO</a:t>
            </a:r>
            <a:endParaRPr i="1" sz="1200">
              <a:latin typeface="Nunito"/>
              <a:ea typeface="Nunito"/>
              <a:cs typeface="Nunito"/>
              <a:sym typeface="Nunito"/>
            </a:endParaRPr>
          </a:p>
        </p:txBody>
      </p:sp>
      <p:sp>
        <p:nvSpPr>
          <p:cNvPr id="194" name="Google Shape;194;p20"/>
          <p:cNvSpPr txBox="1"/>
          <p:nvPr/>
        </p:nvSpPr>
        <p:spPr>
          <a:xfrm>
            <a:off x="3826545" y="2489084"/>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1: </a:t>
            </a:r>
            <a:r>
              <a:rPr lang="en-US" sz="1000">
                <a:latin typeface="Nunito"/>
                <a:ea typeface="Nunito"/>
                <a:cs typeface="Nunito"/>
                <a:sym typeface="Nunito"/>
              </a:rPr>
              <a:t>List out initiatives / epics required to enable business OKRs</a:t>
            </a:r>
            <a:endParaRPr sz="1000">
              <a:latin typeface="Nunito"/>
              <a:ea typeface="Nunito"/>
              <a:cs typeface="Nunito"/>
              <a:sym typeface="Nunito"/>
            </a:endParaRPr>
          </a:p>
        </p:txBody>
      </p:sp>
      <p:sp>
        <p:nvSpPr>
          <p:cNvPr id="195" name="Google Shape;195;p20"/>
          <p:cNvSpPr txBox="1"/>
          <p:nvPr/>
        </p:nvSpPr>
        <p:spPr>
          <a:xfrm>
            <a:off x="4673225" y="1846263"/>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2</a:t>
            </a:r>
            <a:r>
              <a:rPr lang="en-US" sz="1000">
                <a:latin typeface="Nunito"/>
                <a:ea typeface="Nunito"/>
                <a:cs typeface="Nunito"/>
                <a:sym typeface="Nunito"/>
              </a:rPr>
              <a:t>: Prioritise</a:t>
            </a:r>
            <a:endParaRPr sz="1000">
              <a:latin typeface="Nunito"/>
              <a:ea typeface="Nunito"/>
              <a:cs typeface="Nunito"/>
              <a:sym typeface="Nunito"/>
            </a:endParaRPr>
          </a:p>
        </p:txBody>
      </p:sp>
      <p:cxnSp>
        <p:nvCxnSpPr>
          <p:cNvPr id="196" name="Google Shape;196;p20"/>
          <p:cNvCxnSpPr>
            <a:stCxn id="178" idx="3"/>
            <a:endCxn id="185" idx="0"/>
          </p:cNvCxnSpPr>
          <p:nvPr/>
        </p:nvCxnSpPr>
        <p:spPr>
          <a:xfrm flipH="1" rot="10800000">
            <a:off x="5359025" y="2989475"/>
            <a:ext cx="1632300" cy="189900"/>
          </a:xfrm>
          <a:prstGeom prst="bentConnector4">
            <a:avLst>
              <a:gd fmla="val 47835" name="adj1"/>
              <a:gd fmla="val 225421" name="adj2"/>
            </a:avLst>
          </a:prstGeom>
          <a:noFill/>
          <a:ln cap="flat" cmpd="sng" w="9525">
            <a:solidFill>
              <a:schemeClr val="dk2"/>
            </a:solidFill>
            <a:prstDash val="solid"/>
            <a:round/>
            <a:headEnd len="med" w="med" type="none"/>
            <a:tailEnd len="med" w="med" type="stealth"/>
          </a:ln>
        </p:spPr>
      </p:cxnSp>
      <p:cxnSp>
        <p:nvCxnSpPr>
          <p:cNvPr id="197" name="Google Shape;197;p20"/>
          <p:cNvCxnSpPr>
            <a:stCxn id="178" idx="3"/>
            <a:endCxn id="187" idx="1"/>
          </p:cNvCxnSpPr>
          <p:nvPr/>
        </p:nvCxnSpPr>
        <p:spPr>
          <a:xfrm>
            <a:off x="5359025" y="3179375"/>
            <a:ext cx="2628300" cy="302100"/>
          </a:xfrm>
          <a:prstGeom prst="bentConnector3">
            <a:avLst>
              <a:gd fmla="val 50002" name="adj1"/>
            </a:avLst>
          </a:prstGeom>
          <a:noFill/>
          <a:ln cap="flat" cmpd="sng" w="9525">
            <a:solidFill>
              <a:schemeClr val="dk2"/>
            </a:solidFill>
            <a:prstDash val="solid"/>
            <a:round/>
            <a:headEnd len="med" w="med" type="none"/>
            <a:tailEnd len="med" w="med" type="stealth"/>
          </a:ln>
        </p:spPr>
      </p:cxnSp>
      <p:sp>
        <p:nvSpPr>
          <p:cNvPr id="198" name="Google Shape;198;p20"/>
          <p:cNvSpPr txBox="1"/>
          <p:nvPr/>
        </p:nvSpPr>
        <p:spPr>
          <a:xfrm>
            <a:off x="7264300" y="4610825"/>
            <a:ext cx="3873900" cy="1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Nunito"/>
                <a:ea typeface="Nunito"/>
                <a:cs typeface="Nunito"/>
                <a:sym typeface="Nunito"/>
              </a:rPr>
              <a:t>Step 4</a:t>
            </a:r>
            <a:r>
              <a:rPr lang="en-US" sz="1000">
                <a:latin typeface="Nunito"/>
                <a:ea typeface="Nunito"/>
                <a:cs typeface="Nunito"/>
                <a:sym typeface="Nunito"/>
              </a:rPr>
              <a:t>: Present agreed Roadmaps </a:t>
            </a:r>
            <a:br>
              <a:rPr lang="en-US" sz="1000">
                <a:latin typeface="Nunito"/>
                <a:ea typeface="Nunito"/>
                <a:cs typeface="Nunito"/>
                <a:sym typeface="Nunito"/>
              </a:rPr>
            </a:br>
            <a:r>
              <a:rPr lang="en-US" sz="1000">
                <a:latin typeface="Nunito"/>
                <a:ea typeface="Nunito"/>
                <a:cs typeface="Nunito"/>
                <a:sym typeface="Nunito"/>
              </a:rPr>
              <a:t>and use them to guide focus </a:t>
            </a:r>
            <a:br>
              <a:rPr lang="en-US" sz="1000">
                <a:latin typeface="Nunito"/>
                <a:ea typeface="Nunito"/>
                <a:cs typeface="Nunito"/>
                <a:sym typeface="Nunito"/>
              </a:rPr>
            </a:br>
            <a:r>
              <a:rPr lang="en-US" sz="1000">
                <a:latin typeface="Nunito"/>
                <a:ea typeface="Nunito"/>
                <a:cs typeface="Nunito"/>
                <a:sym typeface="Nunito"/>
              </a:rPr>
              <a:t>&amp; pace of work during 2H</a:t>
            </a:r>
            <a:endParaRPr sz="1000">
              <a:latin typeface="Nunito"/>
              <a:ea typeface="Nunito"/>
              <a:cs typeface="Nunito"/>
              <a:sym typeface="Nunito"/>
            </a:endParaRPr>
          </a:p>
        </p:txBody>
      </p:sp>
      <p:sp>
        <p:nvSpPr>
          <p:cNvPr id="199" name="Google Shape;199;p20"/>
          <p:cNvSpPr/>
          <p:nvPr/>
        </p:nvSpPr>
        <p:spPr>
          <a:xfrm rot="5400000">
            <a:off x="9035448" y="1750125"/>
            <a:ext cx="325800" cy="5171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2196780" y="3746572"/>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Fixes, tech debt, etc</a:t>
            </a:r>
            <a:endParaRPr sz="1300"/>
          </a:p>
        </p:txBody>
      </p:sp>
      <p:cxnSp>
        <p:nvCxnSpPr>
          <p:cNvPr id="201" name="Google Shape;201;p20"/>
          <p:cNvCxnSpPr/>
          <p:nvPr/>
        </p:nvCxnSpPr>
        <p:spPr>
          <a:xfrm rot="10800000">
            <a:off x="4959425" y="2313375"/>
            <a:ext cx="0" cy="288000"/>
          </a:xfrm>
          <a:prstGeom prst="straightConnector1">
            <a:avLst/>
          </a:prstGeom>
          <a:noFill/>
          <a:ln cap="flat" cmpd="sng" w="9525">
            <a:solidFill>
              <a:schemeClr val="dk2"/>
            </a:solidFill>
            <a:prstDash val="solid"/>
            <a:round/>
            <a:headEnd len="med" w="med" type="none"/>
            <a:tailEnd len="med" w="med" type="triangle"/>
          </a:ln>
        </p:spPr>
      </p:cxnSp>
      <p:sp>
        <p:nvSpPr>
          <p:cNvPr id="202" name="Google Shape;202;p20"/>
          <p:cNvSpPr txBox="1"/>
          <p:nvPr/>
        </p:nvSpPr>
        <p:spPr>
          <a:xfrm>
            <a:off x="5780825" y="1444175"/>
            <a:ext cx="60285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3: </a:t>
            </a:r>
            <a:endParaRPr b="1" sz="1000">
              <a:latin typeface="Nunito"/>
              <a:ea typeface="Nunito"/>
              <a:cs typeface="Nunito"/>
              <a:sym typeface="Nunito"/>
            </a:endParaRPr>
          </a:p>
          <a:p>
            <a:pPr indent="0" lvl="0" marL="0" rtl="0" algn="l">
              <a:spcBef>
                <a:spcPts val="0"/>
              </a:spcBef>
              <a:spcAft>
                <a:spcPts val="0"/>
              </a:spcAft>
              <a:buNone/>
            </a:pPr>
            <a:r>
              <a:rPr lang="en-US" sz="1000">
                <a:latin typeface="Nunito"/>
                <a:ea typeface="Nunito"/>
                <a:cs typeface="Nunito"/>
                <a:sym typeface="Nunito"/>
              </a:rPr>
              <a:t>Map to desired timeline based on business project timelines, availability of resources,  dependencies between projects, etc.</a:t>
            </a:r>
            <a:endParaRPr sz="1000">
              <a:latin typeface="Nunito"/>
              <a:ea typeface="Nunito"/>
              <a:cs typeface="Nunito"/>
              <a:sym typeface="Nunito"/>
            </a:endParaRPr>
          </a:p>
        </p:txBody>
      </p:sp>
      <p:cxnSp>
        <p:nvCxnSpPr>
          <p:cNvPr id="203" name="Google Shape;203;p20"/>
          <p:cNvCxnSpPr/>
          <p:nvPr/>
        </p:nvCxnSpPr>
        <p:spPr>
          <a:xfrm>
            <a:off x="3502550" y="219057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20"/>
          <p:cNvCxnSpPr/>
          <p:nvPr/>
        </p:nvCxnSpPr>
        <p:spPr>
          <a:xfrm>
            <a:off x="3474200" y="310042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0"/>
          <p:cNvCxnSpPr/>
          <p:nvPr/>
        </p:nvCxnSpPr>
        <p:spPr>
          <a:xfrm>
            <a:off x="3502550" y="4173075"/>
            <a:ext cx="302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aphicFrame>
        <p:nvGraphicFramePr>
          <p:cNvPr id="211" name="Google Shape;211;p21"/>
          <p:cNvGraphicFramePr/>
          <p:nvPr/>
        </p:nvGraphicFramePr>
        <p:xfrm>
          <a:off x="6432600" y="2579813"/>
          <a:ext cx="3000000" cy="3000000"/>
        </p:xfrm>
        <a:graphic>
          <a:graphicData uri="http://schemas.openxmlformats.org/drawingml/2006/table">
            <a:tbl>
              <a:tblPr>
                <a:noFill/>
                <a:tableStyleId>{51D92AED-051A-4F58-AB9A-A2800A451BC4}</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Sep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r>
            </a:tbl>
          </a:graphicData>
        </a:graphic>
      </p:graphicFrame>
      <p:sp>
        <p:nvSpPr>
          <p:cNvPr id="212" name="Google Shape;212;p21"/>
          <p:cNvSpPr txBox="1"/>
          <p:nvPr>
            <p:ph type="title"/>
          </p:nvPr>
        </p:nvSpPr>
        <p:spPr>
          <a:xfrm>
            <a:off x="1251200" y="8831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Planning Approach Operations Squad  </a:t>
            </a:r>
            <a:endParaRPr/>
          </a:p>
        </p:txBody>
      </p:sp>
      <p:sp>
        <p:nvSpPr>
          <p:cNvPr id="213" name="Google Shape;213;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4" name="Google Shape;214;p21"/>
          <p:cNvSpPr/>
          <p:nvPr/>
        </p:nvSpPr>
        <p:spPr>
          <a:xfrm>
            <a:off x="169475" y="2210225"/>
            <a:ext cx="1362900" cy="1087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 H2 2020 OKRs</a:t>
            </a:r>
            <a:endParaRPr/>
          </a:p>
        </p:txBody>
      </p:sp>
      <p:sp>
        <p:nvSpPr>
          <p:cNvPr id="215" name="Google Shape;215;p21"/>
          <p:cNvSpPr/>
          <p:nvPr/>
        </p:nvSpPr>
        <p:spPr>
          <a:xfrm>
            <a:off x="2192750" y="1769675"/>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Commercial Priorities and KPIs</a:t>
            </a:r>
            <a:endParaRPr sz="1300"/>
          </a:p>
        </p:txBody>
      </p:sp>
      <p:sp>
        <p:nvSpPr>
          <p:cNvPr id="216" name="Google Shape;216;p21"/>
          <p:cNvSpPr/>
          <p:nvPr/>
        </p:nvSpPr>
        <p:spPr>
          <a:xfrm>
            <a:off x="2196780" y="2750684"/>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Operations Priorities and KPIs</a:t>
            </a:r>
            <a:endParaRPr sz="1300"/>
          </a:p>
        </p:txBody>
      </p:sp>
      <p:pic>
        <p:nvPicPr>
          <p:cNvPr id="217" name="Google Shape;217;p21"/>
          <p:cNvPicPr preferRelativeResize="0"/>
          <p:nvPr/>
        </p:nvPicPr>
        <p:blipFill rotWithShape="1">
          <a:blip r:embed="rId3">
            <a:alphaModFix/>
          </a:blip>
          <a:srcRect b="-9" l="0" r="0" t="4834"/>
          <a:stretch/>
        </p:blipFill>
        <p:spPr>
          <a:xfrm>
            <a:off x="4520825" y="2635475"/>
            <a:ext cx="838200" cy="1087800"/>
          </a:xfrm>
          <a:prstGeom prst="rect">
            <a:avLst/>
          </a:prstGeom>
          <a:noFill/>
          <a:ln>
            <a:noFill/>
          </a:ln>
        </p:spPr>
      </p:pic>
      <p:graphicFrame>
        <p:nvGraphicFramePr>
          <p:cNvPr id="218" name="Google Shape;218;p21"/>
          <p:cNvGraphicFramePr/>
          <p:nvPr/>
        </p:nvGraphicFramePr>
        <p:xfrm>
          <a:off x="6280200" y="2351213"/>
          <a:ext cx="3000000" cy="3000000"/>
        </p:xfrm>
        <a:graphic>
          <a:graphicData uri="http://schemas.openxmlformats.org/drawingml/2006/table">
            <a:tbl>
              <a:tblPr>
                <a:noFill/>
                <a:tableStyleId>{51D92AED-051A-4F58-AB9A-A2800A451BC4}</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Sep</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solidFill>
                      <a:srgbClr val="FFFFFF"/>
                    </a:solidFill>
                  </a:tcPr>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r>
            </a:tbl>
          </a:graphicData>
        </a:graphic>
      </p:graphicFrame>
      <p:cxnSp>
        <p:nvCxnSpPr>
          <p:cNvPr id="219" name="Google Shape;219;p21"/>
          <p:cNvCxnSpPr>
            <a:stCxn id="214" idx="3"/>
            <a:endCxn id="215" idx="1"/>
          </p:cNvCxnSpPr>
          <p:nvPr/>
        </p:nvCxnSpPr>
        <p:spPr>
          <a:xfrm flipH="1" rot="10800000">
            <a:off x="1532375" y="2190425"/>
            <a:ext cx="660300" cy="563700"/>
          </a:xfrm>
          <a:prstGeom prst="straightConnector1">
            <a:avLst/>
          </a:prstGeom>
          <a:noFill/>
          <a:ln cap="flat" cmpd="sng" w="9525">
            <a:solidFill>
              <a:schemeClr val="dk2"/>
            </a:solidFill>
            <a:prstDash val="solid"/>
            <a:round/>
            <a:headEnd len="med" w="med" type="none"/>
            <a:tailEnd len="med" w="med" type="stealth"/>
          </a:ln>
        </p:spPr>
      </p:cxnSp>
      <p:cxnSp>
        <p:nvCxnSpPr>
          <p:cNvPr id="220" name="Google Shape;220;p21"/>
          <p:cNvCxnSpPr>
            <a:stCxn id="214" idx="3"/>
            <a:endCxn id="216" idx="1"/>
          </p:cNvCxnSpPr>
          <p:nvPr/>
        </p:nvCxnSpPr>
        <p:spPr>
          <a:xfrm>
            <a:off x="1532375" y="2754125"/>
            <a:ext cx="664500" cy="417600"/>
          </a:xfrm>
          <a:prstGeom prst="straightConnector1">
            <a:avLst/>
          </a:prstGeom>
          <a:noFill/>
          <a:ln cap="flat" cmpd="sng" w="9525">
            <a:solidFill>
              <a:schemeClr val="dk2"/>
            </a:solidFill>
            <a:prstDash val="solid"/>
            <a:round/>
            <a:headEnd len="med" w="med" type="none"/>
            <a:tailEnd len="med" w="med" type="stealth"/>
          </a:ln>
        </p:spPr>
      </p:cxnSp>
      <p:sp>
        <p:nvSpPr>
          <p:cNvPr id="221" name="Google Shape;221;p21"/>
          <p:cNvSpPr txBox="1"/>
          <p:nvPr/>
        </p:nvSpPr>
        <p:spPr>
          <a:xfrm>
            <a:off x="809075" y="4567275"/>
            <a:ext cx="10915200" cy="14592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The objective is to break down the priorities for H2 from business into </a:t>
            </a:r>
            <a:br>
              <a:rPr lang="en-US" sz="1500">
                <a:solidFill>
                  <a:schemeClr val="dk1"/>
                </a:solidFill>
                <a:latin typeface="Calibri"/>
                <a:ea typeface="Calibri"/>
                <a:cs typeface="Calibri"/>
                <a:sym typeface="Calibri"/>
              </a:rPr>
            </a:br>
            <a:r>
              <a:rPr lang="en-US" sz="1500">
                <a:solidFill>
                  <a:schemeClr val="dk1"/>
                </a:solidFill>
                <a:latin typeface="Calibri"/>
                <a:ea typeface="Calibri"/>
                <a:cs typeface="Calibri"/>
                <a:sym typeface="Calibri"/>
              </a:rPr>
              <a:t>initiatives or epics that can then be scoped and delivered over the course of H2.</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1. We translate goals and problems into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2. Then we prioritise the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rPr lang="en-US" sz="1500">
                <a:solidFill>
                  <a:schemeClr val="dk1"/>
                </a:solidFill>
                <a:latin typeface="Calibri"/>
                <a:ea typeface="Calibri"/>
                <a:cs typeface="Calibri"/>
                <a:sym typeface="Calibri"/>
              </a:rPr>
              <a:t>3. </a:t>
            </a:r>
            <a:r>
              <a:rPr lang="en-US" sz="1500">
                <a:solidFill>
                  <a:schemeClr val="dk1"/>
                </a:solidFill>
                <a:latin typeface="Calibri"/>
                <a:ea typeface="Calibri"/>
                <a:cs typeface="Calibri"/>
                <a:sym typeface="Calibri"/>
              </a:rPr>
              <a:t>Then we incorporate other backlog or other squad workload,</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rPr lang="en-US" sz="1500">
                <a:solidFill>
                  <a:schemeClr val="dk1"/>
                </a:solidFill>
                <a:latin typeface="Calibri"/>
                <a:ea typeface="Calibri"/>
                <a:cs typeface="Calibri"/>
                <a:sym typeface="Calibri"/>
              </a:rPr>
              <a:t>4. Present back ordered list / roadmap to wider stakeholders for each area.</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t/>
            </a:r>
            <a:endParaRPr sz="1500">
              <a:solidFill>
                <a:schemeClr val="dk1"/>
              </a:solidFill>
              <a:latin typeface="Calibri"/>
              <a:ea typeface="Calibri"/>
              <a:cs typeface="Calibri"/>
              <a:sym typeface="Calibri"/>
            </a:endParaRPr>
          </a:p>
        </p:txBody>
      </p:sp>
      <p:sp>
        <p:nvSpPr>
          <p:cNvPr id="222" name="Google Shape;222;p21"/>
          <p:cNvSpPr/>
          <p:nvPr/>
        </p:nvSpPr>
        <p:spPr>
          <a:xfrm rot="-5400000">
            <a:off x="1721550" y="-47125"/>
            <a:ext cx="325800" cy="3405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nvSpPr>
        <p:spPr>
          <a:xfrm>
            <a:off x="166875" y="1143625"/>
            <a:ext cx="34290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200">
                <a:latin typeface="Nunito"/>
                <a:ea typeface="Nunito"/>
                <a:cs typeface="Nunito"/>
                <a:sym typeface="Nunito"/>
              </a:rPr>
              <a:t>These have been defined by EXCO</a:t>
            </a:r>
            <a:endParaRPr i="1" sz="1200">
              <a:latin typeface="Nunito"/>
              <a:ea typeface="Nunito"/>
              <a:cs typeface="Nunito"/>
              <a:sym typeface="Nunito"/>
            </a:endParaRPr>
          </a:p>
        </p:txBody>
      </p:sp>
      <p:sp>
        <p:nvSpPr>
          <p:cNvPr id="224" name="Google Shape;224;p21"/>
          <p:cNvSpPr txBox="1"/>
          <p:nvPr/>
        </p:nvSpPr>
        <p:spPr>
          <a:xfrm>
            <a:off x="3826545" y="2489084"/>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1: </a:t>
            </a:r>
            <a:r>
              <a:rPr lang="en-US" sz="1000">
                <a:latin typeface="Nunito"/>
                <a:ea typeface="Nunito"/>
                <a:cs typeface="Nunito"/>
                <a:sym typeface="Nunito"/>
              </a:rPr>
              <a:t>List out initiatives / epics required to enable business OKRs</a:t>
            </a:r>
            <a:endParaRPr sz="1000">
              <a:latin typeface="Nunito"/>
              <a:ea typeface="Nunito"/>
              <a:cs typeface="Nunito"/>
              <a:sym typeface="Nunito"/>
            </a:endParaRPr>
          </a:p>
        </p:txBody>
      </p:sp>
      <p:sp>
        <p:nvSpPr>
          <p:cNvPr id="225" name="Google Shape;225;p21"/>
          <p:cNvSpPr txBox="1"/>
          <p:nvPr/>
        </p:nvSpPr>
        <p:spPr>
          <a:xfrm>
            <a:off x="4673225" y="1846263"/>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2</a:t>
            </a:r>
            <a:r>
              <a:rPr lang="en-US" sz="1000">
                <a:latin typeface="Nunito"/>
                <a:ea typeface="Nunito"/>
                <a:cs typeface="Nunito"/>
                <a:sym typeface="Nunito"/>
              </a:rPr>
              <a:t>: Prioritise</a:t>
            </a:r>
            <a:endParaRPr sz="1000">
              <a:latin typeface="Nunito"/>
              <a:ea typeface="Nunito"/>
              <a:cs typeface="Nunito"/>
              <a:sym typeface="Nunito"/>
            </a:endParaRPr>
          </a:p>
        </p:txBody>
      </p:sp>
      <p:sp>
        <p:nvSpPr>
          <p:cNvPr id="226" name="Google Shape;226;p21"/>
          <p:cNvSpPr txBox="1"/>
          <p:nvPr/>
        </p:nvSpPr>
        <p:spPr>
          <a:xfrm>
            <a:off x="7264300" y="4610825"/>
            <a:ext cx="3873900" cy="1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Nunito"/>
                <a:ea typeface="Nunito"/>
                <a:cs typeface="Nunito"/>
                <a:sym typeface="Nunito"/>
              </a:rPr>
              <a:t>Step 4</a:t>
            </a:r>
            <a:r>
              <a:rPr lang="en-US" sz="1000">
                <a:latin typeface="Nunito"/>
                <a:ea typeface="Nunito"/>
                <a:cs typeface="Nunito"/>
                <a:sym typeface="Nunito"/>
              </a:rPr>
              <a:t>: Present agreed priority of enablers </a:t>
            </a:r>
            <a:r>
              <a:rPr lang="en-US" sz="1000">
                <a:latin typeface="Nunito"/>
                <a:ea typeface="Nunito"/>
                <a:cs typeface="Nunito"/>
                <a:sym typeface="Nunito"/>
              </a:rPr>
              <a:t>across</a:t>
            </a:r>
            <a:r>
              <a:rPr lang="en-US" sz="1000">
                <a:latin typeface="Nunito"/>
                <a:ea typeface="Nunito"/>
                <a:cs typeface="Nunito"/>
                <a:sym typeface="Nunito"/>
              </a:rPr>
              <a:t> all input areas and agree delivery approach for each of them</a:t>
            </a:r>
            <a:endParaRPr sz="1000">
              <a:latin typeface="Nunito"/>
              <a:ea typeface="Nunito"/>
              <a:cs typeface="Nunito"/>
              <a:sym typeface="Nunito"/>
            </a:endParaRPr>
          </a:p>
        </p:txBody>
      </p:sp>
      <p:sp>
        <p:nvSpPr>
          <p:cNvPr id="227" name="Google Shape;227;p21"/>
          <p:cNvSpPr/>
          <p:nvPr/>
        </p:nvSpPr>
        <p:spPr>
          <a:xfrm rot="5400000">
            <a:off x="9035448" y="1750125"/>
            <a:ext cx="325800" cy="5171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2196780" y="3746572"/>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Fixes, tech debt, etc</a:t>
            </a:r>
            <a:endParaRPr sz="1300"/>
          </a:p>
        </p:txBody>
      </p:sp>
      <p:cxnSp>
        <p:nvCxnSpPr>
          <p:cNvPr id="229" name="Google Shape;229;p21"/>
          <p:cNvCxnSpPr/>
          <p:nvPr/>
        </p:nvCxnSpPr>
        <p:spPr>
          <a:xfrm rot="10800000">
            <a:off x="4959425" y="2313375"/>
            <a:ext cx="0" cy="288000"/>
          </a:xfrm>
          <a:prstGeom prst="straightConnector1">
            <a:avLst/>
          </a:prstGeom>
          <a:noFill/>
          <a:ln cap="flat" cmpd="sng" w="9525">
            <a:solidFill>
              <a:schemeClr val="dk2"/>
            </a:solidFill>
            <a:prstDash val="solid"/>
            <a:round/>
            <a:headEnd len="med" w="med" type="none"/>
            <a:tailEnd len="med" w="med" type="triangle"/>
          </a:ln>
        </p:spPr>
      </p:cxnSp>
      <p:sp>
        <p:nvSpPr>
          <p:cNvPr id="230" name="Google Shape;230;p21"/>
          <p:cNvSpPr txBox="1"/>
          <p:nvPr/>
        </p:nvSpPr>
        <p:spPr>
          <a:xfrm>
            <a:off x="5780825" y="1444175"/>
            <a:ext cx="60285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3: </a:t>
            </a:r>
            <a:endParaRPr b="1" sz="1000">
              <a:latin typeface="Nunito"/>
              <a:ea typeface="Nunito"/>
              <a:cs typeface="Nunito"/>
              <a:sym typeface="Nunito"/>
            </a:endParaRPr>
          </a:p>
          <a:p>
            <a:pPr indent="0" lvl="0" marL="0" rtl="0" algn="l">
              <a:spcBef>
                <a:spcPts val="0"/>
              </a:spcBef>
              <a:spcAft>
                <a:spcPts val="0"/>
              </a:spcAft>
              <a:buNone/>
            </a:pPr>
            <a:r>
              <a:rPr lang="en-US" sz="1000">
                <a:latin typeface="Nunito"/>
                <a:ea typeface="Nunito"/>
                <a:cs typeface="Nunito"/>
                <a:sym typeface="Nunito"/>
              </a:rPr>
              <a:t>Decompose enablers to key projects and activities. Kick off work streams delivery considering business timelines, readiness, engineering skills demand</a:t>
            </a:r>
            <a:endParaRPr sz="1000">
              <a:latin typeface="Nunito"/>
              <a:ea typeface="Nunito"/>
              <a:cs typeface="Nunito"/>
              <a:sym typeface="Nunito"/>
            </a:endParaRPr>
          </a:p>
        </p:txBody>
      </p:sp>
      <p:cxnSp>
        <p:nvCxnSpPr>
          <p:cNvPr id="231" name="Google Shape;231;p21"/>
          <p:cNvCxnSpPr/>
          <p:nvPr/>
        </p:nvCxnSpPr>
        <p:spPr>
          <a:xfrm>
            <a:off x="3502550" y="219057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21"/>
          <p:cNvCxnSpPr/>
          <p:nvPr/>
        </p:nvCxnSpPr>
        <p:spPr>
          <a:xfrm>
            <a:off x="3474200" y="310042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1"/>
          <p:cNvCxnSpPr/>
          <p:nvPr/>
        </p:nvCxnSpPr>
        <p:spPr>
          <a:xfrm>
            <a:off x="3502550" y="4173075"/>
            <a:ext cx="302700" cy="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21"/>
          <p:cNvSpPr/>
          <p:nvPr/>
        </p:nvSpPr>
        <p:spPr>
          <a:xfrm>
            <a:off x="7093850" y="2871875"/>
            <a:ext cx="2065800" cy="1821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9658475" y="2871875"/>
            <a:ext cx="2065800" cy="1821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7533400" y="3337950"/>
            <a:ext cx="2065800" cy="1821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 name="Google Shape;237;p21"/>
          <p:cNvCxnSpPr>
            <a:stCxn id="217" idx="3"/>
            <a:endCxn id="234" idx="1"/>
          </p:cNvCxnSpPr>
          <p:nvPr/>
        </p:nvCxnSpPr>
        <p:spPr>
          <a:xfrm flipH="1" rot="10800000">
            <a:off x="5359025" y="2963075"/>
            <a:ext cx="1734900" cy="216300"/>
          </a:xfrm>
          <a:prstGeom prst="bentConnector3">
            <a:avLst>
              <a:gd fmla="val 49998" name="adj1"/>
            </a:avLst>
          </a:prstGeom>
          <a:noFill/>
          <a:ln cap="flat" cmpd="sng" w="9525">
            <a:solidFill>
              <a:schemeClr val="dk2"/>
            </a:solidFill>
            <a:prstDash val="solid"/>
            <a:round/>
            <a:headEnd len="med" w="med" type="none"/>
            <a:tailEnd len="med" w="med" type="stealth"/>
          </a:ln>
        </p:spPr>
      </p:cxnSp>
      <p:cxnSp>
        <p:nvCxnSpPr>
          <p:cNvPr id="238" name="Google Shape;238;p21"/>
          <p:cNvCxnSpPr>
            <a:stCxn id="217" idx="3"/>
            <a:endCxn id="236" idx="1"/>
          </p:cNvCxnSpPr>
          <p:nvPr/>
        </p:nvCxnSpPr>
        <p:spPr>
          <a:xfrm>
            <a:off x="5359025" y="3179375"/>
            <a:ext cx="2174400" cy="249600"/>
          </a:xfrm>
          <a:prstGeom prst="bentConnector3">
            <a:avLst>
              <a:gd fmla="val 49999"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Technology Enabler Statuses</a:t>
            </a:r>
            <a:endParaRPr/>
          </a:p>
        </p:txBody>
      </p:sp>
      <p:sp>
        <p:nvSpPr>
          <p:cNvPr id="244" name="Google Shape;244;p22"/>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45" name="Google Shape;245;p22"/>
          <p:cNvGraphicFramePr/>
          <p:nvPr/>
        </p:nvGraphicFramePr>
        <p:xfrm>
          <a:off x="3094113" y="1580250"/>
          <a:ext cx="3000000" cy="3000000"/>
        </p:xfrm>
        <a:graphic>
          <a:graphicData uri="http://schemas.openxmlformats.org/drawingml/2006/table">
            <a:tbl>
              <a:tblPr>
                <a:noFill/>
                <a:tableStyleId>{51D92AED-051A-4F58-AB9A-A2800A451BC4}</a:tableStyleId>
              </a:tblPr>
              <a:tblGrid>
                <a:gridCol w="1144850"/>
                <a:gridCol w="4578900"/>
                <a:gridCol w="930875"/>
              </a:tblGrid>
              <a:tr h="588200">
                <a:tc>
                  <a:txBody>
                    <a:bodyPr/>
                    <a:lstStyle/>
                    <a:p>
                      <a:pPr indent="0" lvl="0" marL="0" rtl="0" algn="l">
                        <a:spcBef>
                          <a:spcPts val="0"/>
                        </a:spcBef>
                        <a:spcAft>
                          <a:spcPts val="0"/>
                        </a:spcAft>
                        <a:buNone/>
                      </a:pPr>
                      <a:r>
                        <a:rPr lang="en-US">
                          <a:latin typeface="Nunito"/>
                          <a:ea typeface="Nunito"/>
                          <a:cs typeface="Nunito"/>
                          <a:sym typeface="Nunito"/>
                        </a:rPr>
                        <a:t>Statuses</a:t>
                      </a:r>
                      <a:endParaRPr>
                        <a:latin typeface="Nunito"/>
                        <a:ea typeface="Nunito"/>
                        <a:cs typeface="Nunito"/>
                        <a:sym typeface="Nunito"/>
                      </a:endParaRPr>
                    </a:p>
                  </a:txBody>
                  <a:tcPr marT="91425" marB="91425" marR="91425" marL="91425">
                    <a:solidFill>
                      <a:srgbClr val="65D9F8"/>
                    </a:solidFill>
                  </a:tcPr>
                </a:tc>
                <a:tc>
                  <a:txBody>
                    <a:bodyPr/>
                    <a:lstStyle/>
                    <a:p>
                      <a:pPr indent="0" lvl="0" marL="0" rtl="0" algn="l">
                        <a:spcBef>
                          <a:spcPts val="0"/>
                        </a:spcBef>
                        <a:spcAft>
                          <a:spcPts val="0"/>
                        </a:spcAft>
                        <a:buNone/>
                      </a:pPr>
                      <a:r>
                        <a:rPr lang="en-US">
                          <a:latin typeface="Nunito"/>
                          <a:ea typeface="Nunito"/>
                          <a:cs typeface="Nunito"/>
                          <a:sym typeface="Nunito"/>
                        </a:rPr>
                        <a:t>Definition</a:t>
                      </a:r>
                      <a:endParaRPr>
                        <a:latin typeface="Nunito"/>
                        <a:ea typeface="Nunito"/>
                        <a:cs typeface="Nunito"/>
                        <a:sym typeface="Nunito"/>
                      </a:endParaRPr>
                    </a:p>
                  </a:txBody>
                  <a:tcPr marT="91425" marB="91425" marR="91425" marL="91425">
                    <a:solidFill>
                      <a:srgbClr val="65D9F8"/>
                    </a:solidFill>
                  </a:tcPr>
                </a:tc>
                <a:tc>
                  <a:txBody>
                    <a:bodyPr/>
                    <a:lstStyle/>
                    <a:p>
                      <a:pPr indent="0" lvl="0" marL="0" rtl="0" algn="l">
                        <a:spcBef>
                          <a:spcPts val="0"/>
                        </a:spcBef>
                        <a:spcAft>
                          <a:spcPts val="0"/>
                        </a:spcAft>
                        <a:buNone/>
                      </a:pPr>
                      <a:r>
                        <a:rPr lang="en-US">
                          <a:latin typeface="Nunito"/>
                          <a:ea typeface="Nunito"/>
                          <a:cs typeface="Nunito"/>
                          <a:sym typeface="Nunito"/>
                        </a:rPr>
                        <a:t>Current Count</a:t>
                      </a:r>
                      <a:endParaRPr>
                        <a:latin typeface="Nunito"/>
                        <a:ea typeface="Nunito"/>
                        <a:cs typeface="Nunito"/>
                        <a:sym typeface="Nunito"/>
                      </a:endParaRPr>
                    </a:p>
                  </a:txBody>
                  <a:tcPr marT="91425" marB="91425" marR="91425" marL="91425">
                    <a:solidFill>
                      <a:srgbClr val="65D9F8"/>
                    </a:solidFill>
                  </a:tcPr>
                </a:tc>
              </a:tr>
              <a:tr h="902300">
                <a:tc>
                  <a:txBody>
                    <a:bodyPr/>
                    <a:lstStyle/>
                    <a:p>
                      <a:pPr indent="0" lvl="0" marL="0" rtl="0" algn="l">
                        <a:spcBef>
                          <a:spcPts val="0"/>
                        </a:spcBef>
                        <a:spcAft>
                          <a:spcPts val="0"/>
                        </a:spcAft>
                        <a:buNone/>
                      </a:pPr>
                      <a:r>
                        <a:rPr lang="en-US">
                          <a:latin typeface="Nunito"/>
                          <a:ea typeface="Nunito"/>
                          <a:cs typeface="Nunito"/>
                          <a:sym typeface="Nunito"/>
                        </a:rPr>
                        <a:t>New</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No scoping work has been started / project decomposition etc. Work will likely not be started this half year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5</a:t>
                      </a:r>
                      <a:endParaRPr>
                        <a:latin typeface="Nunito"/>
                        <a:ea typeface="Nunito"/>
                        <a:cs typeface="Nunito"/>
                        <a:sym typeface="Nunito"/>
                      </a:endParaRPr>
                    </a:p>
                  </a:txBody>
                  <a:tcPr marT="91425" marB="91425" marR="91425" marL="91425"/>
                </a:tc>
              </a:tr>
              <a:tr h="857500">
                <a:tc>
                  <a:txBody>
                    <a:bodyPr/>
                    <a:lstStyle/>
                    <a:p>
                      <a:pPr indent="0" lvl="0" marL="0" rtl="0" algn="l">
                        <a:spcBef>
                          <a:spcPts val="0"/>
                        </a:spcBef>
                        <a:spcAft>
                          <a:spcPts val="0"/>
                        </a:spcAft>
                        <a:buNone/>
                      </a:pPr>
                      <a:r>
                        <a:rPr lang="en-US">
                          <a:latin typeface="Nunito"/>
                          <a:ea typeface="Nunito"/>
                          <a:cs typeface="Nunito"/>
                          <a:sym typeface="Nunito"/>
                        </a:rPr>
                        <a:t>Planned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No work has been started but has been scheduled to be kicked off within this half of the year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7</a:t>
                      </a:r>
                      <a:endParaRPr>
                        <a:latin typeface="Nunito"/>
                        <a:ea typeface="Nunito"/>
                        <a:cs typeface="Nunito"/>
                        <a:sym typeface="Nunito"/>
                      </a:endParaRPr>
                    </a:p>
                  </a:txBody>
                  <a:tcPr marT="91425" marB="91425" marR="91425" marL="91425"/>
                </a:tc>
              </a:tr>
              <a:tr h="588200">
                <a:tc>
                  <a:txBody>
                    <a:bodyPr/>
                    <a:lstStyle/>
                    <a:p>
                      <a:pPr indent="0" lvl="0" marL="0" rtl="0" algn="l">
                        <a:spcBef>
                          <a:spcPts val="0"/>
                        </a:spcBef>
                        <a:spcAft>
                          <a:spcPts val="0"/>
                        </a:spcAft>
                        <a:buNone/>
                      </a:pPr>
                      <a:r>
                        <a:rPr lang="en-US">
                          <a:latin typeface="Nunito"/>
                          <a:ea typeface="Nunito"/>
                          <a:cs typeface="Nunito"/>
                          <a:sym typeface="Nunito"/>
                        </a:rPr>
                        <a:t>In Progress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Tasks / Features being actively worked on</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2</a:t>
                      </a:r>
                      <a:endParaRPr>
                        <a:latin typeface="Nunito"/>
                        <a:ea typeface="Nunito"/>
                        <a:cs typeface="Nunito"/>
                        <a:sym typeface="Nunito"/>
                      </a:endParaRPr>
                    </a:p>
                  </a:txBody>
                  <a:tcPr marT="91425" marB="91425" marR="91425" marL="91425"/>
                </a:tc>
              </a:tr>
              <a:tr h="588200">
                <a:tc>
                  <a:txBody>
                    <a:bodyPr/>
                    <a:lstStyle/>
                    <a:p>
                      <a:pPr indent="0" lvl="0" marL="0" rtl="0" algn="l">
                        <a:spcBef>
                          <a:spcPts val="0"/>
                        </a:spcBef>
                        <a:spcAft>
                          <a:spcPts val="0"/>
                        </a:spcAft>
                        <a:buNone/>
                      </a:pPr>
                      <a:r>
                        <a:rPr lang="en-US">
                          <a:latin typeface="Nunito"/>
                          <a:ea typeface="Nunito"/>
                          <a:cs typeface="Nunito"/>
                          <a:sym typeface="Nunito"/>
                        </a:rPr>
                        <a:t>Paused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No active tasks / or projects against this enabler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0</a:t>
                      </a:r>
                      <a:endParaRPr>
                        <a:latin typeface="Nunito"/>
                        <a:ea typeface="Nunito"/>
                        <a:cs typeface="Nunito"/>
                        <a:sym typeface="Nunito"/>
                      </a:endParaRPr>
                    </a:p>
                  </a:txBody>
                  <a:tcPr marT="91425" marB="91425" marR="91425" marL="91425"/>
                </a:tc>
              </a:tr>
              <a:tr h="588200">
                <a:tc>
                  <a:txBody>
                    <a:bodyPr/>
                    <a:lstStyle/>
                    <a:p>
                      <a:pPr indent="0" lvl="0" marL="0" rtl="0" algn="l">
                        <a:spcBef>
                          <a:spcPts val="0"/>
                        </a:spcBef>
                        <a:spcAft>
                          <a:spcPts val="0"/>
                        </a:spcAft>
                        <a:buNone/>
                      </a:pPr>
                      <a:r>
                        <a:rPr lang="en-US">
                          <a:latin typeface="Nunito"/>
                          <a:ea typeface="Nunito"/>
                          <a:cs typeface="Nunito"/>
                          <a:sym typeface="Nunito"/>
                        </a:rPr>
                        <a:t>Completed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All projects and tasks have been completed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0</a:t>
                      </a:r>
                      <a:endParaRPr>
                        <a:latin typeface="Nunito"/>
                        <a:ea typeface="Nunito"/>
                        <a:cs typeface="Nunito"/>
                        <a:sym typeface="Nunito"/>
                      </a:endParaRPr>
                    </a:p>
                  </a:txBody>
                  <a:tcPr marT="91425" marB="91425" marR="91425" marL="91425"/>
                </a:tc>
              </a:tr>
            </a:tbl>
          </a:graphicData>
        </a:graphic>
      </p:graphicFrame>
      <p:sp>
        <p:nvSpPr>
          <p:cNvPr id="246" name="Google Shape;246;p22"/>
          <p:cNvSpPr/>
          <p:nvPr/>
        </p:nvSpPr>
        <p:spPr>
          <a:xfrm>
            <a:off x="311275" y="2235700"/>
            <a:ext cx="1754700" cy="1292400"/>
          </a:xfrm>
          <a:prstGeom prst="wedgeRectCallout">
            <a:avLst>
              <a:gd fmla="val 103980" name="adj1"/>
              <a:gd fmla="val -128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 Operations Technology Enablers can be found on the </a:t>
            </a:r>
            <a:r>
              <a:rPr lang="en-US" u="sng">
                <a:solidFill>
                  <a:schemeClr val="hlink"/>
                </a:solidFill>
                <a:hlinkClick r:id="rId3"/>
              </a:rPr>
              <a:t>SPP</a:t>
            </a:r>
            <a:r>
              <a:rPr lang="en-US"/>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Technology Enablers Discovery</a:t>
            </a:r>
            <a:endParaRPr/>
          </a:p>
        </p:txBody>
      </p:sp>
      <p:sp>
        <p:nvSpPr>
          <p:cNvPr id="252" name="Google Shape;252;p2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53" name="Google Shape;253;p23"/>
          <p:cNvGraphicFramePr/>
          <p:nvPr/>
        </p:nvGraphicFramePr>
        <p:xfrm>
          <a:off x="1410100" y="1097155"/>
          <a:ext cx="3000000" cy="3000000"/>
        </p:xfrm>
        <a:graphic>
          <a:graphicData uri="http://schemas.openxmlformats.org/drawingml/2006/table">
            <a:tbl>
              <a:tblPr>
                <a:noFill/>
                <a:tableStyleId>{4DA69D76-985D-407A-815E-6AA57A82DDAC}</a:tableStyleId>
              </a:tblPr>
              <a:tblGrid>
                <a:gridCol w="4854550"/>
                <a:gridCol w="1177025"/>
                <a:gridCol w="1096600"/>
              </a:tblGrid>
              <a:tr h="711250">
                <a:tc>
                  <a:txBody>
                    <a:bodyPr/>
                    <a:lstStyle/>
                    <a:p>
                      <a:pPr indent="0" lvl="0" marL="0" rtl="0" algn="l">
                        <a:lnSpc>
                          <a:spcPct val="115000"/>
                        </a:lnSpc>
                        <a:spcBef>
                          <a:spcPts val="0"/>
                        </a:spcBef>
                        <a:spcAft>
                          <a:spcPts val="0"/>
                        </a:spcAft>
                        <a:buNone/>
                      </a:pPr>
                      <a:r>
                        <a:rPr lang="en-US" sz="1500"/>
                        <a:t>Tech Enabler</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spcBef>
                          <a:spcPts val="0"/>
                        </a:spcBef>
                        <a:spcAft>
                          <a:spcPts val="0"/>
                        </a:spcAft>
                        <a:buNone/>
                      </a:pPr>
                      <a:r>
                        <a:rPr lang="en-US"/>
                        <a:t>PM Owner</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spcBef>
                          <a:spcPts val="0"/>
                        </a:spcBef>
                        <a:spcAft>
                          <a:spcPts val="0"/>
                        </a:spcAft>
                        <a:buNone/>
                      </a:pPr>
                      <a:r>
                        <a:rPr lang="en-US"/>
                        <a:t>Discovery Completion Targets</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r>
              <a:tr h="4093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Cooker &amp; Canister Inventory Management</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Madhav</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11th Sep</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452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Production Order Fasttrack</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Sid</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2nd</a:t>
                      </a:r>
                      <a:r>
                        <a:rPr lang="en-US" sz="1300">
                          <a:solidFill>
                            <a:schemeClr val="dk1"/>
                          </a:solidFill>
                          <a:latin typeface="Nunito"/>
                          <a:ea typeface="Nunito"/>
                          <a:cs typeface="Nunito"/>
                          <a:sym typeface="Nunito"/>
                        </a:rPr>
                        <a:t> Sep</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4154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Fuel Planning Tools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Ceesay</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11th Sep</a:t>
                      </a:r>
                      <a:endParaRPr sz="1300">
                        <a:solidFill>
                          <a:schemeClr val="dk1"/>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490750">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Magnetic Hatch Tracking</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Madhav</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11th Sep</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Fuel </a:t>
                      </a:r>
                      <a:r>
                        <a:rPr lang="en-US" sz="1300">
                          <a:latin typeface="Nunito"/>
                          <a:ea typeface="Nunito"/>
                          <a:cs typeface="Nunito"/>
                          <a:sym typeface="Nunito"/>
                        </a:rPr>
                        <a:t>Tech Improvements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Linda</a:t>
                      </a:r>
                      <a:endParaRPr sz="9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Mid Oct</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KP Design / Production Plan for 2021</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Ceesay</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Start Nov</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7000">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Quality Module - CP</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Sid</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Start Nov</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54" name="Google Shape;254;p23"/>
          <p:cNvSpPr txBox="1"/>
          <p:nvPr/>
        </p:nvSpPr>
        <p:spPr>
          <a:xfrm>
            <a:off x="9412325" y="1808400"/>
            <a:ext cx="1962000" cy="1436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Discovery is the process of decomposing all of the enablers into any constituent projects</a:t>
            </a:r>
            <a:endParaRPr>
              <a:latin typeface="Nunito"/>
              <a:ea typeface="Nunito"/>
              <a:cs typeface="Nunito"/>
              <a:sym typeface="Nunito"/>
            </a:endParaRPr>
          </a:p>
        </p:txBody>
      </p:sp>
      <p:sp>
        <p:nvSpPr>
          <p:cNvPr id="255" name="Google Shape;255;p23"/>
          <p:cNvSpPr txBox="1"/>
          <p:nvPr/>
        </p:nvSpPr>
        <p:spPr>
          <a:xfrm>
            <a:off x="160375" y="1223075"/>
            <a:ext cx="12168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9DCFC"/>
                </a:solidFill>
                <a:latin typeface="Nunito"/>
                <a:ea typeface="Nunito"/>
                <a:cs typeface="Nunito"/>
                <a:sym typeface="Nunito"/>
              </a:rPr>
              <a:t>Higher priority</a:t>
            </a:r>
            <a:endParaRPr b="1">
              <a:solidFill>
                <a:srgbClr val="09DCFC"/>
              </a:solidFill>
              <a:latin typeface="Nunito"/>
              <a:ea typeface="Nunito"/>
              <a:cs typeface="Nunito"/>
              <a:sym typeface="Nunito"/>
            </a:endParaRPr>
          </a:p>
        </p:txBody>
      </p:sp>
      <p:sp>
        <p:nvSpPr>
          <p:cNvPr id="256" name="Google Shape;256;p23"/>
          <p:cNvSpPr txBox="1"/>
          <p:nvPr/>
        </p:nvSpPr>
        <p:spPr>
          <a:xfrm>
            <a:off x="160375" y="5158225"/>
            <a:ext cx="12168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9DCFC"/>
                </a:solidFill>
                <a:latin typeface="Nunito"/>
                <a:ea typeface="Nunito"/>
                <a:cs typeface="Nunito"/>
                <a:sym typeface="Nunito"/>
              </a:rPr>
              <a:t>Lower priority</a:t>
            </a:r>
            <a:endParaRPr b="1">
              <a:solidFill>
                <a:srgbClr val="09DCFC"/>
              </a:solidFill>
              <a:latin typeface="Nunito"/>
              <a:ea typeface="Nunito"/>
              <a:cs typeface="Nunito"/>
              <a:sym typeface="Nunito"/>
            </a:endParaRPr>
          </a:p>
        </p:txBody>
      </p:sp>
      <p:cxnSp>
        <p:nvCxnSpPr>
          <p:cNvPr id="257" name="Google Shape;257;p23"/>
          <p:cNvCxnSpPr/>
          <p:nvPr/>
        </p:nvCxnSpPr>
        <p:spPr>
          <a:xfrm>
            <a:off x="660325" y="2018725"/>
            <a:ext cx="0" cy="2895900"/>
          </a:xfrm>
          <a:prstGeom prst="straightConnector1">
            <a:avLst/>
          </a:prstGeom>
          <a:noFill/>
          <a:ln cap="flat" cmpd="sng" w="19050">
            <a:solidFill>
              <a:srgbClr val="65D9F8"/>
            </a:solidFill>
            <a:prstDash val="solid"/>
            <a:round/>
            <a:headEnd len="med" w="med" type="stealth"/>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Technology Enabler Engineering Demand </a:t>
            </a:r>
            <a:endParaRPr/>
          </a:p>
        </p:txBody>
      </p:sp>
      <p:sp>
        <p:nvSpPr>
          <p:cNvPr id="263" name="Google Shape;263;p24"/>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64" name="Google Shape;264;p24"/>
          <p:cNvGraphicFramePr/>
          <p:nvPr/>
        </p:nvGraphicFramePr>
        <p:xfrm>
          <a:off x="1694475" y="1223075"/>
          <a:ext cx="3000000" cy="3000000"/>
        </p:xfrm>
        <a:graphic>
          <a:graphicData uri="http://schemas.openxmlformats.org/drawingml/2006/table">
            <a:tbl>
              <a:tblPr>
                <a:noFill/>
                <a:tableStyleId>{4DA69D76-985D-407A-815E-6AA57A82DDAC}</a:tableStyleId>
              </a:tblPr>
              <a:tblGrid>
                <a:gridCol w="3460725"/>
                <a:gridCol w="839100"/>
                <a:gridCol w="791400"/>
                <a:gridCol w="753250"/>
                <a:gridCol w="781725"/>
                <a:gridCol w="760300"/>
                <a:gridCol w="917850"/>
              </a:tblGrid>
              <a:tr h="518300">
                <a:tc>
                  <a:txBody>
                    <a:bodyPr/>
                    <a:lstStyle/>
                    <a:p>
                      <a:pPr indent="0" lvl="0" marL="0" rtl="0" algn="l">
                        <a:lnSpc>
                          <a:spcPct val="115000"/>
                        </a:lnSpc>
                        <a:spcBef>
                          <a:spcPts val="0"/>
                        </a:spcBef>
                        <a:spcAft>
                          <a:spcPts val="0"/>
                        </a:spcAft>
                        <a:buNone/>
                      </a:pPr>
                      <a:r>
                        <a:rPr lang="en-US" sz="1500"/>
                        <a:t>Tech Enabler</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Python</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Android</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Firm</a:t>
                      </a:r>
                      <a:endParaRPr sz="1500"/>
                    </a:p>
                    <a:p>
                      <a:pPr indent="0" lvl="0" marL="0" rtl="0" algn="l">
                        <a:lnSpc>
                          <a:spcPct val="115000"/>
                        </a:lnSpc>
                        <a:spcBef>
                          <a:spcPts val="0"/>
                        </a:spcBef>
                        <a:spcAft>
                          <a:spcPts val="0"/>
                        </a:spcAft>
                        <a:buNone/>
                      </a:pPr>
                      <a:r>
                        <a:rPr lang="en-US" sz="1500"/>
                        <a:t>ware</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ERP</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Mecha tronics</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QA</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r>
              <a:tr h="518300">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Cooker &amp; Canister Inventory Management</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Low</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90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Production Order Fasttrack</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Fuel Planning Tools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73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Magnetic Hatch Tracking</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Low</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Fuel</a:t>
                      </a:r>
                      <a:r>
                        <a:rPr lang="en-US" sz="1300">
                          <a:latin typeface="Nunito"/>
                          <a:ea typeface="Nunito"/>
                          <a:cs typeface="Nunito"/>
                          <a:sym typeface="Nunito"/>
                        </a:rPr>
                        <a:t> Tech Improvements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Low</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Scrap Authorization Process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Low</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KP Design / Production Plan for 2021</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Low</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30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Quality Module - CP</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65" name="Google Shape;265;p24"/>
          <p:cNvSpPr txBox="1"/>
          <p:nvPr/>
        </p:nvSpPr>
        <p:spPr>
          <a:xfrm>
            <a:off x="10193825" y="1713600"/>
            <a:ext cx="1962000" cy="2880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Only planned / in progress tech enablers considered. These are what we can reasonably pick up this year</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Based on initial conversations with PMs/ Senior Engineers. TBC after more detailed work is done</a:t>
            </a:r>
            <a:endParaRPr>
              <a:latin typeface="Nunito"/>
              <a:ea typeface="Nunito"/>
              <a:cs typeface="Nunito"/>
              <a:sym typeface="Nunito"/>
            </a:endParaRPr>
          </a:p>
        </p:txBody>
      </p:sp>
      <p:sp>
        <p:nvSpPr>
          <p:cNvPr id="266" name="Google Shape;266;p24"/>
          <p:cNvSpPr txBox="1"/>
          <p:nvPr/>
        </p:nvSpPr>
        <p:spPr>
          <a:xfrm>
            <a:off x="160375" y="1223075"/>
            <a:ext cx="12168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9DCFC"/>
                </a:solidFill>
                <a:latin typeface="Nunito"/>
                <a:ea typeface="Nunito"/>
                <a:cs typeface="Nunito"/>
                <a:sym typeface="Nunito"/>
              </a:rPr>
              <a:t>H</a:t>
            </a:r>
            <a:r>
              <a:rPr b="1" lang="en-US">
                <a:solidFill>
                  <a:srgbClr val="09DCFC"/>
                </a:solidFill>
                <a:latin typeface="Nunito"/>
                <a:ea typeface="Nunito"/>
                <a:cs typeface="Nunito"/>
                <a:sym typeface="Nunito"/>
              </a:rPr>
              <a:t>igher priority</a:t>
            </a:r>
            <a:endParaRPr b="1">
              <a:solidFill>
                <a:srgbClr val="09DCFC"/>
              </a:solidFill>
              <a:latin typeface="Nunito"/>
              <a:ea typeface="Nunito"/>
              <a:cs typeface="Nunito"/>
              <a:sym typeface="Nunito"/>
            </a:endParaRPr>
          </a:p>
        </p:txBody>
      </p:sp>
      <p:sp>
        <p:nvSpPr>
          <p:cNvPr id="267" name="Google Shape;267;p24"/>
          <p:cNvSpPr txBox="1"/>
          <p:nvPr/>
        </p:nvSpPr>
        <p:spPr>
          <a:xfrm>
            <a:off x="160375" y="5158225"/>
            <a:ext cx="12168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9DCFC"/>
                </a:solidFill>
                <a:latin typeface="Nunito"/>
                <a:ea typeface="Nunito"/>
                <a:cs typeface="Nunito"/>
                <a:sym typeface="Nunito"/>
              </a:rPr>
              <a:t>Low</a:t>
            </a:r>
            <a:r>
              <a:rPr b="1" lang="en-US">
                <a:solidFill>
                  <a:srgbClr val="09DCFC"/>
                </a:solidFill>
                <a:latin typeface="Nunito"/>
                <a:ea typeface="Nunito"/>
                <a:cs typeface="Nunito"/>
                <a:sym typeface="Nunito"/>
              </a:rPr>
              <a:t>er priority</a:t>
            </a:r>
            <a:endParaRPr b="1">
              <a:solidFill>
                <a:srgbClr val="09DCFC"/>
              </a:solidFill>
              <a:latin typeface="Nunito"/>
              <a:ea typeface="Nunito"/>
              <a:cs typeface="Nunito"/>
              <a:sym typeface="Nunito"/>
            </a:endParaRPr>
          </a:p>
        </p:txBody>
      </p:sp>
      <p:cxnSp>
        <p:nvCxnSpPr>
          <p:cNvPr id="268" name="Google Shape;268;p24"/>
          <p:cNvCxnSpPr/>
          <p:nvPr/>
        </p:nvCxnSpPr>
        <p:spPr>
          <a:xfrm>
            <a:off x="660325" y="2018725"/>
            <a:ext cx="0" cy="2895900"/>
          </a:xfrm>
          <a:prstGeom prst="straightConnector1">
            <a:avLst/>
          </a:prstGeom>
          <a:noFill/>
          <a:ln cap="flat" cmpd="sng" w="19050">
            <a:solidFill>
              <a:srgbClr val="65D9F8"/>
            </a:solidFill>
            <a:prstDash val="solid"/>
            <a:round/>
            <a:headEnd len="med" w="med" type="stealth"/>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4" name="Google Shape;274;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Delivery Approach</a:t>
            </a:r>
            <a:endParaRPr/>
          </a:p>
        </p:txBody>
      </p:sp>
      <p:sp>
        <p:nvSpPr>
          <p:cNvPr id="275" name="Google Shape;275;p2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Team Allocations </a:t>
            </a:r>
            <a:endParaRPr/>
          </a:p>
          <a:p>
            <a:pPr indent="-355600" lvl="1" marL="914400" marR="0" rtl="0" algn="l">
              <a:lnSpc>
                <a:spcPct val="90000"/>
              </a:lnSpc>
              <a:spcBef>
                <a:spcPts val="0"/>
              </a:spcBef>
              <a:spcAft>
                <a:spcPts val="0"/>
              </a:spcAft>
              <a:buSzPts val="2000"/>
              <a:buChar char="•"/>
            </a:pPr>
            <a:r>
              <a:rPr lang="en-US"/>
              <a:t>PMs </a:t>
            </a:r>
            <a:endParaRPr/>
          </a:p>
          <a:p>
            <a:pPr indent="-342900" lvl="2" marL="1371600" marR="0" rtl="0" algn="l">
              <a:lnSpc>
                <a:spcPct val="90000"/>
              </a:lnSpc>
              <a:spcBef>
                <a:spcPts val="0"/>
              </a:spcBef>
              <a:spcAft>
                <a:spcPts val="0"/>
              </a:spcAft>
              <a:buSzPts val="1800"/>
              <a:buChar char="•"/>
            </a:pPr>
            <a:r>
              <a:rPr b="1" lang="en-US"/>
              <a:t>Allocated to the enabler</a:t>
            </a:r>
            <a:r>
              <a:rPr lang="en-US"/>
              <a:t>, to ensure they have that end to end view</a:t>
            </a:r>
            <a:endParaRPr/>
          </a:p>
          <a:p>
            <a:pPr indent="-355600" lvl="1" marL="914400" marR="0" rtl="0" algn="l">
              <a:lnSpc>
                <a:spcPct val="90000"/>
              </a:lnSpc>
              <a:spcBef>
                <a:spcPts val="0"/>
              </a:spcBef>
              <a:spcAft>
                <a:spcPts val="0"/>
              </a:spcAft>
              <a:buSzPts val="2000"/>
              <a:buChar char="•"/>
            </a:pPr>
            <a:r>
              <a:rPr lang="en-US"/>
              <a:t>Engineers</a:t>
            </a:r>
            <a:endParaRPr/>
          </a:p>
          <a:p>
            <a:pPr indent="-342900" lvl="2" marL="1371600" marR="0" rtl="0" algn="l">
              <a:lnSpc>
                <a:spcPct val="90000"/>
              </a:lnSpc>
              <a:spcBef>
                <a:spcPts val="0"/>
              </a:spcBef>
              <a:spcAft>
                <a:spcPts val="0"/>
              </a:spcAft>
              <a:buSzPts val="1800"/>
              <a:buChar char="•"/>
            </a:pPr>
            <a:r>
              <a:rPr lang="en-US"/>
              <a:t>Addressed in </a:t>
            </a:r>
            <a:r>
              <a:rPr lang="en-US" u="sng">
                <a:solidFill>
                  <a:schemeClr val="hlink"/>
                </a:solidFill>
                <a:hlinkClick/>
              </a:rPr>
              <a:t>this slide</a:t>
            </a:r>
            <a:r>
              <a:rPr lang="en-US"/>
              <a:t>.</a:t>
            </a:r>
            <a:endParaRPr/>
          </a:p>
          <a:p>
            <a:pPr indent="0" lvl="0" marL="0" marR="0" rtl="0" algn="l">
              <a:lnSpc>
                <a:spcPct val="90000"/>
              </a:lnSpc>
              <a:spcBef>
                <a:spcPts val="0"/>
              </a:spcBef>
              <a:spcAft>
                <a:spcPts val="0"/>
              </a:spcAft>
              <a:buNone/>
            </a:pPr>
            <a:r>
              <a:t/>
            </a:r>
            <a:endParaRPr/>
          </a:p>
          <a:p>
            <a:pPr indent="-406400" lvl="0" marL="457200" marR="0" rtl="0" algn="l">
              <a:lnSpc>
                <a:spcPct val="90000"/>
              </a:lnSpc>
              <a:spcBef>
                <a:spcPts val="0"/>
              </a:spcBef>
              <a:spcAft>
                <a:spcPts val="0"/>
              </a:spcAft>
              <a:buSzPts val="2800"/>
              <a:buChar char="•"/>
            </a:pPr>
            <a:r>
              <a:rPr lang="en-US"/>
              <a:t>Tech enabler decomposition to projects</a:t>
            </a:r>
            <a:endParaRPr/>
          </a:p>
          <a:p>
            <a:pPr indent="-355600" lvl="1" marL="914400" marR="0" rtl="0" algn="l">
              <a:lnSpc>
                <a:spcPct val="90000"/>
              </a:lnSpc>
              <a:spcBef>
                <a:spcPts val="0"/>
              </a:spcBef>
              <a:spcAft>
                <a:spcPts val="0"/>
              </a:spcAft>
              <a:buSzPts val="2000"/>
              <a:buChar char="•"/>
            </a:pPr>
            <a:r>
              <a:rPr lang="en-US"/>
              <a:t>This will be owned by the PM who is assigned that enabler with support from Tim/Senior Engineers.</a:t>
            </a:r>
            <a:endParaRPr/>
          </a:p>
          <a:p>
            <a:pPr indent="-355600" lvl="1" marL="914400" marR="0" rtl="0" algn="l">
              <a:lnSpc>
                <a:spcPct val="90000"/>
              </a:lnSpc>
              <a:spcBef>
                <a:spcPts val="0"/>
              </a:spcBef>
              <a:spcAft>
                <a:spcPts val="0"/>
              </a:spcAft>
              <a:buSzPts val="2000"/>
              <a:buChar char="•"/>
            </a:pPr>
            <a:r>
              <a:rPr lang="en-US"/>
              <a:t>The agreed decomposition will be signed off with the business</a:t>
            </a:r>
            <a:endParaRPr/>
          </a:p>
          <a:p>
            <a:pPr indent="-355600" lvl="1" marL="914400" marR="0" rtl="0" algn="l">
              <a:lnSpc>
                <a:spcPct val="90000"/>
              </a:lnSpc>
              <a:spcBef>
                <a:spcPts val="0"/>
              </a:spcBef>
              <a:spcAft>
                <a:spcPts val="0"/>
              </a:spcAft>
              <a:buSzPts val="2000"/>
              <a:buChar char="•"/>
            </a:pPr>
            <a:r>
              <a:rPr lang="en-US"/>
              <a:t>This will be done for any planned / in progress enablers. </a:t>
            </a:r>
            <a:r>
              <a:rPr b="1" lang="en-US"/>
              <a:t>This is in progress</a:t>
            </a:r>
            <a:r>
              <a:rPr lang="en-US"/>
              <a:t>.</a:t>
            </a:r>
            <a:endParaRPr/>
          </a:p>
          <a:p>
            <a:pPr indent="-355600" lvl="1" marL="914400" marR="0" rtl="0" algn="l">
              <a:lnSpc>
                <a:spcPct val="90000"/>
              </a:lnSpc>
              <a:spcBef>
                <a:spcPts val="0"/>
              </a:spcBef>
              <a:spcAft>
                <a:spcPts val="0"/>
              </a:spcAft>
              <a:buSzPts val="2000"/>
              <a:buChar char="•"/>
            </a:pPr>
            <a:r>
              <a:rPr lang="en-US"/>
              <a:t>If a PM has more than 1 tech enabler then, the decomposition process should start with the projects higher on the list</a:t>
            </a:r>
            <a:endParaRPr/>
          </a:p>
          <a:p>
            <a:pPr indent="-355600" lvl="1" marL="914400" marR="0" rtl="0" algn="l">
              <a:lnSpc>
                <a:spcPct val="90000"/>
              </a:lnSpc>
              <a:spcBef>
                <a:spcPts val="0"/>
              </a:spcBef>
              <a:spcAft>
                <a:spcPts val="0"/>
              </a:spcAft>
              <a:buSzPts val="2000"/>
              <a:buChar char="•"/>
            </a:pPr>
            <a:r>
              <a:rPr lang="en-US"/>
              <a:t>Projects will be prioritized in consultation with the Tim and Matt for the delivery of any projects</a:t>
            </a:r>
            <a:endParaRPr/>
          </a:p>
          <a:p>
            <a:pPr indent="-355600" lvl="1" marL="914400" marR="0" rtl="0" algn="l">
              <a:lnSpc>
                <a:spcPct val="90000"/>
              </a:lnSpc>
              <a:spcBef>
                <a:spcPts val="0"/>
              </a:spcBef>
              <a:spcAft>
                <a:spcPts val="0"/>
              </a:spcAft>
              <a:buSzPts val="2000"/>
              <a:buChar char="•"/>
            </a:pPr>
            <a:r>
              <a:rPr lang="en-US"/>
              <a:t>Projects will be entered in the SPP and follow the normal delivery process.</a:t>
            </a:r>
            <a:endParaRPr/>
          </a:p>
          <a:p>
            <a:pPr indent="0" lvl="0" marL="0" marR="0" rtl="0" algn="l">
              <a:lnSpc>
                <a:spcPct val="90000"/>
              </a:lnSpc>
              <a:spcBef>
                <a:spcPts val="0"/>
              </a:spcBef>
              <a:spcAft>
                <a:spcPts val="0"/>
              </a:spcAft>
              <a:buNone/>
            </a:pPr>
            <a:r>
              <a:t/>
            </a:r>
            <a:endParaRPr/>
          </a:p>
        </p:txBody>
      </p:sp>
      <p:sp>
        <p:nvSpPr>
          <p:cNvPr id="276" name="Google Shape;276;p25"/>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Delivery Approach (Engineers Allocation)</a:t>
            </a:r>
            <a:endParaRPr/>
          </a:p>
        </p:txBody>
      </p:sp>
      <p:sp>
        <p:nvSpPr>
          <p:cNvPr id="282" name="Google Shape;282;p2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83" name="Google Shape;283;p26"/>
          <p:cNvSpPr txBox="1"/>
          <p:nvPr/>
        </p:nvSpPr>
        <p:spPr>
          <a:xfrm>
            <a:off x="2197950" y="1292350"/>
            <a:ext cx="8990100" cy="120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1800">
                <a:solidFill>
                  <a:schemeClr val="dk1"/>
                </a:solidFill>
                <a:latin typeface="Nunito"/>
                <a:ea typeface="Nunito"/>
                <a:cs typeface="Nunito"/>
                <a:sym typeface="Nunito"/>
              </a:rPr>
              <a:t>Project based</a:t>
            </a:r>
            <a:r>
              <a:rPr lang="en-US" sz="1800">
                <a:solidFill>
                  <a:schemeClr val="dk1"/>
                </a:solidFill>
                <a:latin typeface="Nunito"/>
                <a:ea typeface="Nunito"/>
                <a:cs typeface="Nunito"/>
                <a:sym typeface="Nunito"/>
              </a:rPr>
              <a:t>, and will be recorded in the SPP. </a:t>
            </a:r>
            <a:endParaRPr sz="1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US" sz="1800">
                <a:solidFill>
                  <a:schemeClr val="dk1"/>
                </a:solidFill>
                <a:latin typeface="Nunito"/>
                <a:ea typeface="Nunito"/>
                <a:cs typeface="Nunito"/>
                <a:sym typeface="Nunito"/>
              </a:rPr>
              <a:t>Allocation to consider all of the normal factors (skillset, readiness, priority,interest)</a:t>
            </a:r>
            <a:endParaRPr>
              <a:latin typeface="Nunito"/>
              <a:ea typeface="Nunito"/>
              <a:cs typeface="Nunito"/>
              <a:sym typeface="Nunito"/>
            </a:endParaRPr>
          </a:p>
        </p:txBody>
      </p:sp>
      <p:sp>
        <p:nvSpPr>
          <p:cNvPr id="284" name="Google Shape;284;p26"/>
          <p:cNvSpPr txBox="1"/>
          <p:nvPr/>
        </p:nvSpPr>
        <p:spPr>
          <a:xfrm>
            <a:off x="2187050" y="2860150"/>
            <a:ext cx="8990100" cy="858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Long lived sub team assigned to </a:t>
            </a:r>
            <a:r>
              <a:rPr b="1" lang="en-US">
                <a:latin typeface="Nunito"/>
                <a:ea typeface="Nunito"/>
                <a:cs typeface="Nunito"/>
                <a:sym typeface="Nunito"/>
              </a:rPr>
              <a:t>enablers</a:t>
            </a:r>
            <a:r>
              <a:rPr lang="en-US">
                <a:latin typeface="Nunito"/>
                <a:ea typeface="Nunito"/>
                <a:cs typeface="Nunito"/>
                <a:sym typeface="Nunito"/>
              </a:rPr>
              <a:t>. Pick up projects based on priority as well as participate in the effort of discovery and readiness for all of the enablers. More enablers assigned to the team, so some potential context switching downsides</a:t>
            </a:r>
            <a:endParaRPr>
              <a:latin typeface="Nunito"/>
              <a:ea typeface="Nunito"/>
              <a:cs typeface="Nunito"/>
              <a:sym typeface="Nunito"/>
            </a:endParaRPr>
          </a:p>
        </p:txBody>
      </p:sp>
      <p:sp>
        <p:nvSpPr>
          <p:cNvPr id="285" name="Google Shape;285;p26"/>
          <p:cNvSpPr txBox="1"/>
          <p:nvPr/>
        </p:nvSpPr>
        <p:spPr>
          <a:xfrm>
            <a:off x="575425" y="1556500"/>
            <a:ext cx="1179300" cy="6225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Project Assignment</a:t>
            </a:r>
            <a:endParaRPr>
              <a:latin typeface="Nunito"/>
              <a:ea typeface="Nunito"/>
              <a:cs typeface="Nunito"/>
              <a:sym typeface="Nunito"/>
            </a:endParaRPr>
          </a:p>
        </p:txBody>
      </p:sp>
      <p:sp>
        <p:nvSpPr>
          <p:cNvPr id="286" name="Google Shape;286;p26"/>
          <p:cNvSpPr txBox="1"/>
          <p:nvPr/>
        </p:nvSpPr>
        <p:spPr>
          <a:xfrm>
            <a:off x="575425" y="2978200"/>
            <a:ext cx="1179300" cy="6225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Enabler Assignment</a:t>
            </a:r>
            <a:endParaRPr>
              <a:latin typeface="Nunito"/>
              <a:ea typeface="Nunito"/>
              <a:cs typeface="Nunito"/>
              <a:sym typeface="Nunito"/>
            </a:endParaRPr>
          </a:p>
        </p:txBody>
      </p:sp>
      <p:sp>
        <p:nvSpPr>
          <p:cNvPr id="287" name="Google Shape;287;p26"/>
          <p:cNvSpPr txBox="1"/>
          <p:nvPr/>
        </p:nvSpPr>
        <p:spPr>
          <a:xfrm>
            <a:off x="2341650" y="3895225"/>
            <a:ext cx="3726300" cy="239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Nunito"/>
                <a:ea typeface="Nunito"/>
                <a:cs typeface="Nunito"/>
                <a:sym typeface="Nunito"/>
              </a:rPr>
              <a:t>COOKERS</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Cooker // Inventory + Hatch Tracking + </a:t>
            </a:r>
            <a:r>
              <a:rPr b="1" lang="en-US">
                <a:solidFill>
                  <a:schemeClr val="dk1"/>
                </a:solidFill>
                <a:latin typeface="Nunito"/>
                <a:ea typeface="Nunito"/>
                <a:cs typeface="Nunito"/>
                <a:sym typeface="Nunito"/>
              </a:rPr>
              <a:t>Order Fast Track </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Dhananjay</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Akshay</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Hemangi</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Prashant</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Komal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Uday			Charlene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88" name="Google Shape;288;p26"/>
          <p:cNvSpPr txBox="1"/>
          <p:nvPr/>
        </p:nvSpPr>
        <p:spPr>
          <a:xfrm>
            <a:off x="6993625" y="3895225"/>
            <a:ext cx="3499200" cy="239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Nunito"/>
                <a:ea typeface="Nunito"/>
                <a:cs typeface="Nunito"/>
                <a:sym typeface="Nunito"/>
              </a:rPr>
              <a:t>FUEL</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Fuel Planning </a:t>
            </a:r>
            <a:r>
              <a:rPr b="1" lang="en-US" strike="sngStrike">
                <a:highlight>
                  <a:srgbClr val="F9CB9C"/>
                </a:highlight>
                <a:latin typeface="Nunito"/>
                <a:ea typeface="Nunito"/>
                <a:cs typeface="Nunito"/>
                <a:sym typeface="Nunito"/>
              </a:rPr>
              <a:t>+ KP Deployment</a:t>
            </a:r>
            <a:r>
              <a:rPr b="1" lang="en-US" strike="sngStrike">
                <a:latin typeface="Nunito"/>
                <a:ea typeface="Nunito"/>
                <a:cs typeface="Nunito"/>
                <a:sym typeface="Nunito"/>
              </a:rPr>
              <a:t> </a:t>
            </a:r>
            <a:r>
              <a:rPr b="1" lang="en-US">
                <a:latin typeface="Nunito"/>
                <a:ea typeface="Nunito"/>
                <a:cs typeface="Nunito"/>
                <a:sym typeface="Nunito"/>
              </a:rPr>
              <a:t>+ </a:t>
            </a:r>
            <a:r>
              <a:rPr b="1" lang="en-US">
                <a:solidFill>
                  <a:schemeClr val="dk1"/>
                </a:solidFill>
                <a:latin typeface="Nunito"/>
                <a:ea typeface="Nunito"/>
                <a:cs typeface="Nunito"/>
                <a:sym typeface="Nunito"/>
              </a:rPr>
              <a:t>Fuel  Tech Review  </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Kevin					Henry</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Anand				Evans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Brian					Charlton</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Charles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Charlene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89" name="Google Shape;289;p26"/>
          <p:cNvSpPr txBox="1"/>
          <p:nvPr/>
        </p:nvSpPr>
        <p:spPr>
          <a:xfrm>
            <a:off x="933750" y="2451250"/>
            <a:ext cx="11793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or</a:t>
            </a:r>
            <a:endParaRPr>
              <a:latin typeface="Nunito"/>
              <a:ea typeface="Nunito"/>
              <a:cs typeface="Nunito"/>
              <a:sym typeface="Nunito"/>
            </a:endParaRPr>
          </a:p>
        </p:txBody>
      </p:sp>
      <p:sp>
        <p:nvSpPr>
          <p:cNvPr id="290" name="Google Shape;290;p26"/>
          <p:cNvSpPr/>
          <p:nvPr/>
        </p:nvSpPr>
        <p:spPr>
          <a:xfrm rot="240060">
            <a:off x="407648" y="1747525"/>
            <a:ext cx="11376727" cy="358487"/>
          </a:xfrm>
          <a:prstGeom prst="roundRect">
            <a:avLst>
              <a:gd fmla="val 50000" name="adj"/>
            </a:avLst>
          </a:prstGeom>
          <a:solidFill>
            <a:srgbClr val="65D9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Nunito"/>
                <a:ea typeface="Nunito"/>
                <a:cs typeface="Nunito"/>
                <a:sym typeface="Nunito"/>
              </a:rPr>
              <a:t>We like this option a lot less than the one  Enabler Assignment</a:t>
            </a:r>
            <a:endParaRPr>
              <a:solidFill>
                <a:srgbClr val="FFFFFF"/>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6" name="Google Shape;296;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Delivery Approach (Tech Debt and Bug Fixes)</a:t>
            </a:r>
            <a:endParaRPr/>
          </a:p>
        </p:txBody>
      </p:sp>
      <p:sp>
        <p:nvSpPr>
          <p:cNvPr id="297" name="Google Shape;297;p27"/>
          <p:cNvSpPr txBox="1"/>
          <p:nvPr>
            <p:ph idx="1" type="subTitle"/>
          </p:nvPr>
        </p:nvSpPr>
        <p:spPr>
          <a:xfrm>
            <a:off x="458725" y="1180075"/>
            <a:ext cx="11274600" cy="50553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Bug Fixes</a:t>
            </a:r>
            <a:r>
              <a:rPr lang="en-US"/>
              <a:t> </a:t>
            </a:r>
            <a:endParaRPr/>
          </a:p>
          <a:p>
            <a:pPr indent="-355600" lvl="1" marL="914400" marR="0" rtl="0" algn="l">
              <a:lnSpc>
                <a:spcPct val="90000"/>
              </a:lnSpc>
              <a:spcBef>
                <a:spcPts val="0"/>
              </a:spcBef>
              <a:spcAft>
                <a:spcPts val="0"/>
              </a:spcAft>
              <a:buSzPts val="2000"/>
              <a:buChar char="•"/>
            </a:pPr>
            <a:r>
              <a:rPr lang="en-US"/>
              <a:t>Any urgent / priority bug fixes coming through to the team will be fixed as a priority</a:t>
            </a:r>
            <a:endParaRPr/>
          </a:p>
          <a:p>
            <a:pPr indent="-355600" lvl="1" marL="914400" marR="0" rtl="0" algn="l">
              <a:lnSpc>
                <a:spcPct val="90000"/>
              </a:lnSpc>
              <a:spcBef>
                <a:spcPts val="0"/>
              </a:spcBef>
              <a:spcAft>
                <a:spcPts val="0"/>
              </a:spcAft>
              <a:buSzPts val="2000"/>
              <a:buChar char="•"/>
            </a:pPr>
            <a:r>
              <a:rPr lang="en-US"/>
              <a:t>A decision will be made for each whether to do a hotfix or wait for the next release</a:t>
            </a:r>
            <a:endParaRPr/>
          </a:p>
          <a:p>
            <a:pPr indent="0" lvl="0" marL="0" marR="0" rtl="0" algn="l">
              <a:lnSpc>
                <a:spcPct val="90000"/>
              </a:lnSpc>
              <a:spcBef>
                <a:spcPts val="0"/>
              </a:spcBef>
              <a:spcAft>
                <a:spcPts val="0"/>
              </a:spcAft>
              <a:buNone/>
            </a:pPr>
            <a:r>
              <a:t/>
            </a:r>
            <a:endParaRPr/>
          </a:p>
          <a:p>
            <a:pPr indent="-406400" lvl="0" marL="457200" marR="0" rtl="0" algn="l">
              <a:lnSpc>
                <a:spcPct val="90000"/>
              </a:lnSpc>
              <a:spcBef>
                <a:spcPts val="0"/>
              </a:spcBef>
              <a:spcAft>
                <a:spcPts val="0"/>
              </a:spcAft>
              <a:buSzPts val="2800"/>
              <a:buChar char="•"/>
            </a:pPr>
            <a:r>
              <a:rPr lang="en-US"/>
              <a:t>Tech debt (incl QA)</a:t>
            </a:r>
            <a:endParaRPr/>
          </a:p>
          <a:p>
            <a:pPr indent="-355600" lvl="1" marL="914400" marR="0" rtl="0" algn="l">
              <a:lnSpc>
                <a:spcPct val="90000"/>
              </a:lnSpc>
              <a:spcBef>
                <a:spcPts val="0"/>
              </a:spcBef>
              <a:spcAft>
                <a:spcPts val="0"/>
              </a:spcAft>
              <a:buSzPts val="2000"/>
              <a:buChar char="•"/>
            </a:pPr>
            <a:r>
              <a:rPr lang="en-US"/>
              <a:t>We intend to keep chipping away at our tech debt and other long standing issues.</a:t>
            </a:r>
            <a:endParaRPr/>
          </a:p>
          <a:p>
            <a:pPr indent="-355600" lvl="1" marL="914400" marR="0" rtl="0" algn="l">
              <a:lnSpc>
                <a:spcPct val="90000"/>
              </a:lnSpc>
              <a:spcBef>
                <a:spcPts val="0"/>
              </a:spcBef>
              <a:spcAft>
                <a:spcPts val="0"/>
              </a:spcAft>
              <a:buSzPts val="2000"/>
              <a:buChar char="•"/>
            </a:pPr>
            <a:r>
              <a:rPr lang="en-US"/>
              <a:t>We acknowledge that the expectation of time on some team members skill set might oscillate through the course of the half year</a:t>
            </a:r>
            <a:endParaRPr/>
          </a:p>
          <a:p>
            <a:pPr indent="-355600" lvl="1" marL="914400" marR="0" rtl="0" algn="l">
              <a:lnSpc>
                <a:spcPct val="90000"/>
              </a:lnSpc>
              <a:spcBef>
                <a:spcPts val="0"/>
              </a:spcBef>
              <a:spcAft>
                <a:spcPts val="0"/>
              </a:spcAft>
              <a:buSzPts val="2000"/>
              <a:buChar char="•"/>
            </a:pPr>
            <a:r>
              <a:rPr lang="en-US"/>
              <a:t>Every 2 weeks Tim will assess the technical debt “backlog” with the senior engineers of the team with a view to allocate like 20% of the teams time to working on these items.</a:t>
            </a:r>
            <a:endParaRPr/>
          </a:p>
          <a:p>
            <a:pPr indent="-355600" lvl="1" marL="914400" marR="0" rtl="0" algn="l">
              <a:lnSpc>
                <a:spcPct val="90000"/>
              </a:lnSpc>
              <a:spcBef>
                <a:spcPts val="0"/>
              </a:spcBef>
              <a:spcAft>
                <a:spcPts val="0"/>
              </a:spcAft>
              <a:buSzPts val="2000"/>
              <a:buChar char="•"/>
            </a:pPr>
            <a:r>
              <a:rPr lang="en-US"/>
              <a:t>For any technical debt item classified as a Large, we will try and follow the normal project cycle, for anything less than that, we will use the NPW approach</a:t>
            </a:r>
            <a:endParaRPr/>
          </a:p>
          <a:p>
            <a:pPr indent="0" lvl="0" marL="0" marR="0" rtl="0" algn="l">
              <a:lnSpc>
                <a:spcPct val="90000"/>
              </a:lnSpc>
              <a:spcBef>
                <a:spcPts val="0"/>
              </a:spcBef>
              <a:spcAft>
                <a:spcPts val="0"/>
              </a:spcAft>
              <a:buNone/>
            </a:pPr>
            <a:r>
              <a:t/>
            </a:r>
            <a:endParaRPr/>
          </a:p>
          <a:p>
            <a:pPr indent="0" lvl="0" marL="457200" rtl="0" algn="l">
              <a:spcBef>
                <a:spcPts val="0"/>
              </a:spcBef>
              <a:spcAft>
                <a:spcPts val="0"/>
              </a:spcAft>
              <a:buNone/>
            </a:pPr>
            <a:r>
              <a:t/>
            </a:r>
            <a:endParaRPr/>
          </a:p>
        </p:txBody>
      </p:sp>
      <p:sp>
        <p:nvSpPr>
          <p:cNvPr id="298" name="Google Shape;298;p27"/>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